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Advent Pro SemiBold" pitchFamily="2" charset="77"/>
      <p:regular r:id="rId32"/>
      <p:bold r:id="rId33"/>
      <p:italic r:id="rId34"/>
      <p:boldItalic r:id="rId35"/>
    </p:embeddedFont>
    <p:embeddedFont>
      <p:font typeface="Avenir" panose="02000503020000020003" pitchFamily="2" charset="0"/>
      <p:regular r:id="rId36"/>
      <p:italic r:id="rId37"/>
    </p:embeddedFont>
    <p:embeddedFont>
      <p:font typeface="Century Gothic" panose="020B0502020202020204" pitchFamily="34" charset="0"/>
      <p:regular r:id="rId38"/>
      <p:bold r:id="rId39"/>
      <p:italic r:id="rId40"/>
      <p:boldItalic r:id="rId41"/>
    </p:embeddedFont>
    <p:embeddedFont>
      <p:font typeface="Fira Sans Condensed Medium" panose="020F0502020204030204" pitchFamily="34" charset="0"/>
      <p:regular r:id="rId42"/>
      <p:bold r:id="rId43"/>
      <p:italic r:id="rId44"/>
      <p:boldItalic r:id="rId45"/>
    </p:embeddedFont>
    <p:embeddedFont>
      <p:font typeface="Fira Sans Extra Condensed Medium" panose="020B0603050000020004" pitchFamily="34"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Livvic Light" panose="020F0302020204030204" pitchFamily="34" charset="0"/>
      <p:regular r:id="rId54"/>
      <p:italic r:id="rId55"/>
    </p:embeddedFont>
    <p:embeddedFont>
      <p:font typeface="Lobster" pitchFamily="2" charset="77"/>
      <p:regular r:id="rId56"/>
    </p:embeddedFont>
    <p:embeddedFont>
      <p:font typeface="Maven Pro" pitchFamily="2" charset="77"/>
      <p:regular r:id="rId57"/>
      <p:bold r:id="rId58"/>
    </p:embeddedFont>
    <p:embeddedFont>
      <p:font typeface="Montserrat" pitchFamily="2" charset="77"/>
      <p:regular r:id="rId59"/>
      <p:bold r:id="rId60"/>
      <p:italic r:id="rId61"/>
      <p:boldItalic r:id="rId62"/>
    </p:embeddedFont>
    <p:embeddedFont>
      <p:font typeface="Nunito Light" panose="020F0302020204030204" pitchFamily="34" charset="0"/>
      <p:regular r:id="rId63"/>
      <p:italic r:id="rId64"/>
    </p:embeddedFont>
    <p:embeddedFont>
      <p:font typeface="Nunito Sans" pitchFamily="2" charset="77"/>
      <p:regular r:id="rId65"/>
      <p:bold r:id="rId66"/>
      <p:italic r:id="rId67"/>
      <p:boldItalic r:id="rId68"/>
    </p:embeddedFont>
    <p:embeddedFont>
      <p:font typeface="Pacifico" pitchFamily="2" charset="77"/>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C591-C2FF-4232-9234-3E6E83428945}">
  <a:tblStyle styleId="{6222C591-C2FF-4232-9234-3E6E8342894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BCBF2-A6B0-4649-8D6F-0A893CA516E7}"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0"/>
  </p:normalViewPr>
  <p:slideViewPr>
    <p:cSldViewPr snapToGrid="0">
      <p:cViewPr varScale="1">
        <p:scale>
          <a:sx n="151" d="100"/>
          <a:sy n="151" d="100"/>
        </p:scale>
        <p:origin x="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font" Target="fonts/font3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4.xml"/><Relationship Id="rId61" Type="http://schemas.openxmlformats.org/officeDocument/2006/relationships/font" Target="fonts/font3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20.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Well-being (ethics), Bad actors, data misuse</a:t>
            </a:r>
            <a:endParaRPr/>
          </a:p>
        </p:txBody>
      </p:sp>
      <p:sp>
        <p:nvSpPr>
          <p:cNvPr id="391" name="Google Shape;3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5bf5b69a5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5bf5b69a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bf5b69a5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bf5b69a5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5bf5b69a5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5bf5b69a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bf5b69a5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bf5b69a5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0" name="Google Shape;10;p2"/>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1" name="Google Shape;11;p2"/>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12" name="Google Shape;12;p2"/>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94" name="Google Shape;94;p11"/>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1"/>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96" name="Google Shape;96;p11"/>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sp>
        <p:nvSpPr>
          <p:cNvPr id="97" name="Google Shape;97;p11"/>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98" name="Google Shape;98;p11"/>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99" name="Google Shape;99;p11"/>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100"/>
        <p:cNvGrpSpPr/>
        <p:nvPr/>
      </p:nvGrpSpPr>
      <p:grpSpPr>
        <a:xfrm>
          <a:off x="0" y="0"/>
          <a:ext cx="0" cy="0"/>
          <a:chOff x="0" y="0"/>
          <a:chExt cx="0" cy="0"/>
        </a:xfrm>
      </p:grpSpPr>
      <p:sp>
        <p:nvSpPr>
          <p:cNvPr id="101" name="Google Shape;101;p12"/>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02" name="Google Shape;102;p1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03" name="Google Shape;103;p1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FFFFF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4" name="Google Shape;104;p12"/>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05" name="Google Shape;105;p1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6"/>
        <p:cNvGrpSpPr/>
        <p:nvPr/>
      </p:nvGrpSpPr>
      <p:grpSpPr>
        <a:xfrm>
          <a:off x="0" y="0"/>
          <a:ext cx="0" cy="0"/>
          <a:chOff x="0" y="0"/>
          <a:chExt cx="0" cy="0"/>
        </a:xfrm>
      </p:grpSpPr>
      <p:sp>
        <p:nvSpPr>
          <p:cNvPr id="107" name="Google Shape;107;p13"/>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08" name="Google Shape;108;p1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09" name="Google Shape;109;p1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FFFFF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10" name="Google Shape;110;p13"/>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11" name="Google Shape;111;p1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2"/>
        <p:cNvGrpSpPr/>
        <p:nvPr/>
      </p:nvGrpSpPr>
      <p:grpSpPr>
        <a:xfrm>
          <a:off x="0" y="0"/>
          <a:ext cx="0" cy="0"/>
          <a:chOff x="0" y="0"/>
          <a:chExt cx="0" cy="0"/>
        </a:xfrm>
      </p:grpSpPr>
      <p:sp>
        <p:nvSpPr>
          <p:cNvPr id="113" name="Google Shape;113;p14"/>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14" name="Google Shape;114;p1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15" name="Google Shape;115;p1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FFFFF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16" name="Google Shape;116;p14"/>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17" name="Google Shape;117;p1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8"/>
        <p:cNvGrpSpPr/>
        <p:nvPr/>
      </p:nvGrpSpPr>
      <p:grpSpPr>
        <a:xfrm>
          <a:off x="0" y="0"/>
          <a:ext cx="0" cy="0"/>
          <a:chOff x="0" y="0"/>
          <a:chExt cx="0" cy="0"/>
        </a:xfrm>
      </p:grpSpPr>
      <p:sp>
        <p:nvSpPr>
          <p:cNvPr id="119" name="Google Shape;119;p15"/>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20" name="Google Shape;120;p1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21" name="Google Shape;121;p1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FFFFF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22" name="Google Shape;122;p15"/>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23" name="Google Shape;123;p1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4"/>
        <p:cNvGrpSpPr/>
        <p:nvPr/>
      </p:nvGrpSpPr>
      <p:grpSpPr>
        <a:xfrm>
          <a:off x="0" y="0"/>
          <a:ext cx="0" cy="0"/>
          <a:chOff x="0" y="0"/>
          <a:chExt cx="0" cy="0"/>
        </a:xfrm>
      </p:grpSpPr>
      <p:sp>
        <p:nvSpPr>
          <p:cNvPr id="125" name="Google Shape;125;p16"/>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26" name="Google Shape;126;p16"/>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algn="l">
              <a:lnSpc>
                <a:spcPct val="100000"/>
              </a:lnSpc>
              <a:spcBef>
                <a:spcPts val="0"/>
              </a:spcBef>
              <a:spcAft>
                <a:spcPts val="0"/>
              </a:spcAft>
              <a:buClr>
                <a:schemeClr val="dk2"/>
              </a:buClr>
              <a:buSzPts val="1100"/>
              <a:buNone/>
              <a:defRPr sz="1400">
                <a:solidFill>
                  <a:schemeClr val="dk2"/>
                </a:solidFill>
              </a:defRPr>
            </a:lvl2pPr>
            <a:lvl3pPr lvl="2" algn="l">
              <a:lnSpc>
                <a:spcPct val="100000"/>
              </a:lnSpc>
              <a:spcBef>
                <a:spcPts val="0"/>
              </a:spcBef>
              <a:spcAft>
                <a:spcPts val="0"/>
              </a:spcAft>
              <a:buClr>
                <a:schemeClr val="dk2"/>
              </a:buClr>
              <a:buSzPts val="1100"/>
              <a:buNone/>
              <a:defRPr sz="1400">
                <a:solidFill>
                  <a:schemeClr val="dk2"/>
                </a:solidFill>
              </a:defRPr>
            </a:lvl3pPr>
            <a:lvl4pPr lvl="3" algn="l">
              <a:lnSpc>
                <a:spcPct val="100000"/>
              </a:lnSpc>
              <a:spcBef>
                <a:spcPts val="0"/>
              </a:spcBef>
              <a:spcAft>
                <a:spcPts val="0"/>
              </a:spcAft>
              <a:buClr>
                <a:schemeClr val="dk2"/>
              </a:buClr>
              <a:buSzPts val="1100"/>
              <a:buNone/>
              <a:defRPr sz="1400">
                <a:solidFill>
                  <a:schemeClr val="dk2"/>
                </a:solidFill>
              </a:defRPr>
            </a:lvl4pPr>
            <a:lvl5pPr lvl="4" algn="l">
              <a:lnSpc>
                <a:spcPct val="100000"/>
              </a:lnSpc>
              <a:spcBef>
                <a:spcPts val="0"/>
              </a:spcBef>
              <a:spcAft>
                <a:spcPts val="0"/>
              </a:spcAft>
              <a:buClr>
                <a:schemeClr val="dk2"/>
              </a:buClr>
              <a:buSzPts val="1100"/>
              <a:buNone/>
              <a:defRPr sz="1400">
                <a:solidFill>
                  <a:schemeClr val="dk2"/>
                </a:solidFill>
              </a:defRPr>
            </a:lvl5pPr>
            <a:lvl6pPr lvl="5" algn="l">
              <a:lnSpc>
                <a:spcPct val="100000"/>
              </a:lnSpc>
              <a:spcBef>
                <a:spcPts val="0"/>
              </a:spcBef>
              <a:spcAft>
                <a:spcPts val="0"/>
              </a:spcAft>
              <a:buClr>
                <a:schemeClr val="dk2"/>
              </a:buClr>
              <a:buSzPts val="1100"/>
              <a:buNone/>
              <a:defRPr sz="1400">
                <a:solidFill>
                  <a:schemeClr val="dk2"/>
                </a:solidFill>
              </a:defRPr>
            </a:lvl6pPr>
            <a:lvl7pPr lvl="6" algn="l">
              <a:lnSpc>
                <a:spcPct val="100000"/>
              </a:lnSpc>
              <a:spcBef>
                <a:spcPts val="0"/>
              </a:spcBef>
              <a:spcAft>
                <a:spcPts val="0"/>
              </a:spcAft>
              <a:buClr>
                <a:schemeClr val="dk2"/>
              </a:buClr>
              <a:buSzPts val="1100"/>
              <a:buNone/>
              <a:defRPr sz="1400">
                <a:solidFill>
                  <a:schemeClr val="dk2"/>
                </a:solidFill>
              </a:defRPr>
            </a:lvl7pPr>
            <a:lvl8pPr lvl="7" algn="l">
              <a:lnSpc>
                <a:spcPct val="100000"/>
              </a:lnSpc>
              <a:spcBef>
                <a:spcPts val="0"/>
              </a:spcBef>
              <a:spcAft>
                <a:spcPts val="0"/>
              </a:spcAft>
              <a:buClr>
                <a:schemeClr val="dk2"/>
              </a:buClr>
              <a:buSzPts val="1100"/>
              <a:buNone/>
              <a:defRPr sz="1400">
                <a:solidFill>
                  <a:schemeClr val="dk2"/>
                </a:solidFill>
              </a:defRPr>
            </a:lvl8pPr>
            <a:lvl9pPr lvl="8" algn="l">
              <a:lnSpc>
                <a:spcPct val="100000"/>
              </a:lnSpc>
              <a:spcBef>
                <a:spcPts val="0"/>
              </a:spcBef>
              <a:spcAft>
                <a:spcPts val="0"/>
              </a:spcAft>
              <a:buClr>
                <a:schemeClr val="dk2"/>
              </a:buClr>
              <a:buSzPts val="1100"/>
              <a:buNone/>
              <a:defRPr sz="1400">
                <a:solidFill>
                  <a:schemeClr val="dk2"/>
                </a:solidFill>
              </a:defRPr>
            </a:lvl9pPr>
          </a:lstStyle>
          <a:p>
            <a:endParaRPr/>
          </a:p>
        </p:txBody>
      </p:sp>
      <p:sp>
        <p:nvSpPr>
          <p:cNvPr id="127" name="Google Shape;127;p16"/>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128" name="Google Shape;128;p16"/>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29" name="Google Shape;129;p1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30"/>
        <p:cNvGrpSpPr/>
        <p:nvPr/>
      </p:nvGrpSpPr>
      <p:grpSpPr>
        <a:xfrm>
          <a:off x="0" y="0"/>
          <a:ext cx="0" cy="0"/>
          <a:chOff x="0" y="0"/>
          <a:chExt cx="0" cy="0"/>
        </a:xfrm>
      </p:grpSpPr>
      <p:sp>
        <p:nvSpPr>
          <p:cNvPr id="131" name="Google Shape;131;p17"/>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132" name="Google Shape;132;p17"/>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33" name="Google Shape;133;p17"/>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FFFFF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34" name="Google Shape;134;p17"/>
          <p:cNvPicPr preferRelativeResize="0"/>
          <p:nvPr/>
        </p:nvPicPr>
        <p:blipFill rotWithShape="1">
          <a:blip r:embed="rId2">
            <a:alphaModFix/>
          </a:blip>
          <a:srcRect/>
          <a:stretch/>
        </p:blipFill>
        <p:spPr>
          <a:xfrm>
            <a:off x="8289600" y="160446"/>
            <a:ext cx="631175" cy="1414154"/>
          </a:xfrm>
          <a:prstGeom prst="rect">
            <a:avLst/>
          </a:prstGeom>
          <a:noFill/>
          <a:ln>
            <a:noFill/>
          </a:ln>
        </p:spPr>
      </p:pic>
      <p:pic>
        <p:nvPicPr>
          <p:cNvPr id="135" name="Google Shape;135;p17"/>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sp>
        <p:nvSpPr>
          <p:cNvPr id="137" name="Google Shape;137;p1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8" name="Google Shape;138;p18"/>
          <p:cNvSpPr txBox="1">
            <a:spLocks noGrp="1"/>
          </p:cNvSpPr>
          <p:nvPr>
            <p:ph type="ctrTitle"/>
          </p:nvPr>
        </p:nvSpPr>
        <p:spPr>
          <a:xfrm>
            <a:off x="618825" y="411675"/>
            <a:ext cx="26865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139" name="Google Shape;139;p1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 name="Google Shape;144;p18"/>
          <p:cNvGrpSpPr/>
          <p:nvPr/>
        </p:nvGrpSpPr>
        <p:grpSpPr>
          <a:xfrm>
            <a:off x="8148521" y="3004593"/>
            <a:ext cx="98059" cy="1147595"/>
            <a:chOff x="3347921" y="16006"/>
            <a:chExt cx="98059" cy="1147595"/>
          </a:xfrm>
        </p:grpSpPr>
        <p:sp>
          <p:nvSpPr>
            <p:cNvPr id="145" name="Google Shape;145;p1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p18"/>
          <p:cNvGrpSpPr/>
          <p:nvPr/>
        </p:nvGrpSpPr>
        <p:grpSpPr>
          <a:xfrm>
            <a:off x="281421" y="3769263"/>
            <a:ext cx="121172" cy="760495"/>
            <a:chOff x="5245196" y="3136513"/>
            <a:chExt cx="121172" cy="760495"/>
          </a:xfrm>
        </p:grpSpPr>
        <p:sp>
          <p:nvSpPr>
            <p:cNvPr id="148" name="Google Shape;148;p1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8"/>
          <p:cNvGrpSpPr/>
          <p:nvPr/>
        </p:nvGrpSpPr>
        <p:grpSpPr>
          <a:xfrm>
            <a:off x="8534739" y="4069632"/>
            <a:ext cx="57599" cy="831799"/>
            <a:chOff x="2038689" y="173907"/>
            <a:chExt cx="57599" cy="831799"/>
          </a:xfrm>
        </p:grpSpPr>
        <p:sp>
          <p:nvSpPr>
            <p:cNvPr id="151" name="Google Shape;151;p1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p1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19"/>
          <p:cNvSpPr txBox="1">
            <a:spLocks noGrp="1"/>
          </p:cNvSpPr>
          <p:nvPr>
            <p:ph type="ctrTitle"/>
          </p:nvPr>
        </p:nvSpPr>
        <p:spPr>
          <a:xfrm>
            <a:off x="618825" y="411675"/>
            <a:ext cx="47277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157" name="Google Shape;157;p1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7"/>
        <p:cNvGrpSpPr/>
        <p:nvPr/>
      </p:nvGrpSpPr>
      <p:grpSpPr>
        <a:xfrm>
          <a:off x="0" y="0"/>
          <a:ext cx="0" cy="0"/>
          <a:chOff x="0" y="0"/>
          <a:chExt cx="0" cy="0"/>
        </a:xfrm>
      </p:grpSpPr>
      <p:sp>
        <p:nvSpPr>
          <p:cNvPr id="168" name="Google Shape;168;p2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 name="Google Shape;170;p20"/>
          <p:cNvGrpSpPr/>
          <p:nvPr/>
        </p:nvGrpSpPr>
        <p:grpSpPr>
          <a:xfrm>
            <a:off x="8263682" y="-434366"/>
            <a:ext cx="188886" cy="1181532"/>
            <a:chOff x="2877432" y="975334"/>
            <a:chExt cx="188886" cy="1181532"/>
          </a:xfrm>
        </p:grpSpPr>
        <p:sp>
          <p:nvSpPr>
            <p:cNvPr id="171" name="Google Shape;171;p2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2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 name="Google Shape;175;p20"/>
          <p:cNvGrpSpPr/>
          <p:nvPr/>
        </p:nvGrpSpPr>
        <p:grpSpPr>
          <a:xfrm>
            <a:off x="3643898" y="-436198"/>
            <a:ext cx="133252" cy="1952377"/>
            <a:chOff x="6780548" y="337714"/>
            <a:chExt cx="133252" cy="1952377"/>
          </a:xfrm>
        </p:grpSpPr>
        <p:sp>
          <p:nvSpPr>
            <p:cNvPr id="176" name="Google Shape;176;p2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 name="Google Shape;178;p2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20"/>
          <p:cNvGrpSpPr/>
          <p:nvPr/>
        </p:nvGrpSpPr>
        <p:grpSpPr>
          <a:xfrm>
            <a:off x="8008096" y="2108910"/>
            <a:ext cx="199001" cy="2139770"/>
            <a:chOff x="8008096" y="2108910"/>
            <a:chExt cx="199001" cy="2139770"/>
          </a:xfrm>
        </p:grpSpPr>
        <p:sp>
          <p:nvSpPr>
            <p:cNvPr id="180" name="Google Shape;180;p2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 name="Google Shape;182;p20"/>
          <p:cNvGrpSpPr/>
          <p:nvPr/>
        </p:nvGrpSpPr>
        <p:grpSpPr>
          <a:xfrm>
            <a:off x="520996" y="1091548"/>
            <a:ext cx="199001" cy="2139770"/>
            <a:chOff x="8008096" y="2108910"/>
            <a:chExt cx="199001" cy="2139770"/>
          </a:xfrm>
        </p:grpSpPr>
        <p:sp>
          <p:nvSpPr>
            <p:cNvPr id="183" name="Google Shape;183;p2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 name="Google Shape;185;p20"/>
          <p:cNvSpPr txBox="1">
            <a:spLocks noGrp="1"/>
          </p:cNvSpPr>
          <p:nvPr>
            <p:ph type="ctrTitle"/>
          </p:nvPr>
        </p:nvSpPr>
        <p:spPr>
          <a:xfrm>
            <a:off x="2031287" y="1742775"/>
            <a:ext cx="2622000" cy="8373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186" name="Google Shape;186;p2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187" name="Google Shape;187;p20"/>
          <p:cNvSpPr txBox="1">
            <a:spLocks noGrp="1"/>
          </p:cNvSpPr>
          <p:nvPr>
            <p:ph type="title" idx="2"/>
          </p:nvPr>
        </p:nvSpPr>
        <p:spPr>
          <a:xfrm>
            <a:off x="5834900" y="2122225"/>
            <a:ext cx="981000" cy="5778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8" y="744575"/>
            <a:ext cx="8520600" cy="2052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88"/>
        <p:cNvGrpSpPr/>
        <p:nvPr/>
      </p:nvGrpSpPr>
      <p:grpSpPr>
        <a:xfrm>
          <a:off x="0" y="0"/>
          <a:ext cx="0" cy="0"/>
          <a:chOff x="0" y="0"/>
          <a:chExt cx="0" cy="0"/>
        </a:xfrm>
      </p:grpSpPr>
      <p:sp>
        <p:nvSpPr>
          <p:cNvPr id="189" name="Google Shape;189;p2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marR="0" lvl="0" indent="-292100" algn="l" rtl="0">
              <a:lnSpc>
                <a:spcPct val="100000"/>
              </a:lnSpc>
              <a:spcBef>
                <a:spcPts val="0"/>
              </a:spcBef>
              <a:spcAft>
                <a:spcPts val="0"/>
              </a:spcAft>
              <a:buClr>
                <a:srgbClr val="000000"/>
              </a:buClr>
              <a:buSzPts val="1000"/>
              <a:buFont typeface="Livvic Light"/>
              <a:buChar char="●"/>
              <a:defRPr sz="12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000000"/>
              </a:buClr>
              <a:buSzPts val="1000"/>
              <a:buFont typeface="Nunito Light"/>
              <a:buChar char="■"/>
              <a:defRPr sz="1400" b="0" i="0" u="none" strike="noStrike" cap="none">
                <a:solidFill>
                  <a:srgbClr val="000000"/>
                </a:solidFill>
                <a:latin typeface="Arial"/>
                <a:ea typeface="Arial"/>
                <a:cs typeface="Arial"/>
                <a:sym typeface="Arial"/>
              </a:defRPr>
            </a:lvl9pPr>
          </a:lstStyle>
          <a:p>
            <a:endParaRPr/>
          </a:p>
        </p:txBody>
      </p:sp>
      <p:sp>
        <p:nvSpPr>
          <p:cNvPr id="190" name="Google Shape;190;p21"/>
          <p:cNvSpPr txBox="1">
            <a:spLocks noGrp="1"/>
          </p:cNvSpPr>
          <p:nvPr>
            <p:ph type="ctrTitle"/>
          </p:nvPr>
        </p:nvSpPr>
        <p:spPr>
          <a:xfrm>
            <a:off x="618825" y="411675"/>
            <a:ext cx="47277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191" name="Google Shape;191;p2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marR="0" lvl="0" indent="-292100" algn="l" rtl="0">
              <a:lnSpc>
                <a:spcPct val="100000"/>
              </a:lnSpc>
              <a:spcBef>
                <a:spcPts val="0"/>
              </a:spcBef>
              <a:spcAft>
                <a:spcPts val="0"/>
              </a:spcAft>
              <a:buClr>
                <a:srgbClr val="EC5D37"/>
              </a:buClr>
              <a:buSzPts val="1000"/>
              <a:buFont typeface="Livvic Light"/>
              <a:buChar char="●"/>
              <a:defRPr sz="1200" b="0" i="0" u="none" strike="noStrike" cap="none">
                <a:solidFill>
                  <a:srgbClr val="000000"/>
                </a:solidFill>
                <a:latin typeface="Arial"/>
                <a:ea typeface="Arial"/>
                <a:cs typeface="Arial"/>
                <a:sym typeface="Arial"/>
              </a:defRPr>
            </a:lvl1pPr>
            <a:lvl2pPr marL="914400" marR="0" lvl="1" indent="-292100" algn="l" rtl="0">
              <a:lnSpc>
                <a:spcPct val="100000"/>
              </a:lnSpc>
              <a:spcBef>
                <a:spcPts val="0"/>
              </a:spcBef>
              <a:spcAft>
                <a:spcPts val="0"/>
              </a:spcAft>
              <a:buClr>
                <a:srgbClr val="FFC800"/>
              </a:buClr>
              <a:buSzPts val="1000"/>
              <a:buFont typeface="Nunito Light"/>
              <a:buChar char="○"/>
              <a:defRPr sz="1400" b="0" i="0" u="none" strike="noStrike" cap="none">
                <a:solidFill>
                  <a:srgbClr val="000000"/>
                </a:solidFill>
                <a:latin typeface="Arial"/>
                <a:ea typeface="Arial"/>
                <a:cs typeface="Arial"/>
                <a:sym typeface="Arial"/>
              </a:defRPr>
            </a:lvl2pPr>
            <a:lvl3pPr marL="1371600" marR="0" lvl="2" indent="-292100" algn="l" rtl="0">
              <a:lnSpc>
                <a:spcPct val="100000"/>
              </a:lnSpc>
              <a:spcBef>
                <a:spcPts val="0"/>
              </a:spcBef>
              <a:spcAft>
                <a:spcPts val="0"/>
              </a:spcAft>
              <a:buClr>
                <a:srgbClr val="FFC800"/>
              </a:buClr>
              <a:buSzPts val="1000"/>
              <a:buFont typeface="Nunito Light"/>
              <a:buChar char="■"/>
              <a:defRPr sz="1400" b="0" i="0" u="none" strike="noStrike" cap="none">
                <a:solidFill>
                  <a:srgbClr val="000000"/>
                </a:solidFill>
                <a:latin typeface="Arial"/>
                <a:ea typeface="Arial"/>
                <a:cs typeface="Arial"/>
                <a:sym typeface="Arial"/>
              </a:defRPr>
            </a:lvl3pPr>
            <a:lvl4pPr marL="1828800" marR="0" lvl="3" indent="-292100" algn="l" rtl="0">
              <a:lnSpc>
                <a:spcPct val="100000"/>
              </a:lnSpc>
              <a:spcBef>
                <a:spcPts val="0"/>
              </a:spcBef>
              <a:spcAft>
                <a:spcPts val="0"/>
              </a:spcAft>
              <a:buClr>
                <a:srgbClr val="FFC800"/>
              </a:buClr>
              <a:buSzPts val="1000"/>
              <a:buFont typeface="Nunito Light"/>
              <a:buChar char="●"/>
              <a:defRPr sz="1400" b="0" i="0" u="none" strike="noStrike" cap="none">
                <a:solidFill>
                  <a:srgbClr val="000000"/>
                </a:solidFill>
                <a:latin typeface="Arial"/>
                <a:ea typeface="Arial"/>
                <a:cs typeface="Arial"/>
                <a:sym typeface="Arial"/>
              </a:defRPr>
            </a:lvl4pPr>
            <a:lvl5pPr marL="2286000" marR="0" lvl="4" indent="-292100" algn="l" rtl="0">
              <a:lnSpc>
                <a:spcPct val="100000"/>
              </a:lnSpc>
              <a:spcBef>
                <a:spcPts val="0"/>
              </a:spcBef>
              <a:spcAft>
                <a:spcPts val="0"/>
              </a:spcAft>
              <a:buClr>
                <a:srgbClr val="434343"/>
              </a:buClr>
              <a:buSzPts val="1000"/>
              <a:buFont typeface="Nunito Light"/>
              <a:buChar char="○"/>
              <a:defRPr sz="1400" b="0" i="0" u="none" strike="noStrike" cap="none">
                <a:solidFill>
                  <a:srgbClr val="000000"/>
                </a:solidFill>
                <a:latin typeface="Arial"/>
                <a:ea typeface="Arial"/>
                <a:cs typeface="Arial"/>
                <a:sym typeface="Arial"/>
              </a:defRPr>
            </a:lvl5pPr>
            <a:lvl6pPr marL="2743200" marR="0" lvl="5" indent="-292100" algn="l" rtl="0">
              <a:lnSpc>
                <a:spcPct val="100000"/>
              </a:lnSpc>
              <a:spcBef>
                <a:spcPts val="0"/>
              </a:spcBef>
              <a:spcAft>
                <a:spcPts val="0"/>
              </a:spcAft>
              <a:buClr>
                <a:srgbClr val="434343"/>
              </a:buClr>
              <a:buSzPts val="1000"/>
              <a:buFont typeface="Nunito Light"/>
              <a:buChar char="■"/>
              <a:defRPr sz="1400" b="0" i="0" u="none" strike="noStrike" cap="none">
                <a:solidFill>
                  <a:srgbClr val="000000"/>
                </a:solidFill>
                <a:latin typeface="Arial"/>
                <a:ea typeface="Arial"/>
                <a:cs typeface="Arial"/>
                <a:sym typeface="Arial"/>
              </a:defRPr>
            </a:lvl6pPr>
            <a:lvl7pPr marL="3200400" marR="0" lvl="6" indent="-292100" algn="l" rtl="0">
              <a:lnSpc>
                <a:spcPct val="100000"/>
              </a:lnSpc>
              <a:spcBef>
                <a:spcPts val="0"/>
              </a:spcBef>
              <a:spcAft>
                <a:spcPts val="0"/>
              </a:spcAft>
              <a:buClr>
                <a:srgbClr val="434343"/>
              </a:buClr>
              <a:buSzPts val="1000"/>
              <a:buFont typeface="Nunito Light"/>
              <a:buChar char="●"/>
              <a:defRPr sz="1400" b="0" i="0" u="none" strike="noStrike" cap="none">
                <a:solidFill>
                  <a:srgbClr val="000000"/>
                </a:solidFill>
                <a:latin typeface="Arial"/>
                <a:ea typeface="Arial"/>
                <a:cs typeface="Arial"/>
                <a:sym typeface="Arial"/>
              </a:defRPr>
            </a:lvl7pPr>
            <a:lvl8pPr marL="3657600" marR="0" lvl="7" indent="-292100" algn="l" rtl="0">
              <a:lnSpc>
                <a:spcPct val="100000"/>
              </a:lnSpc>
              <a:spcBef>
                <a:spcPts val="0"/>
              </a:spcBef>
              <a:spcAft>
                <a:spcPts val="0"/>
              </a:spcAft>
              <a:buClr>
                <a:srgbClr val="434343"/>
              </a:buClr>
              <a:buSzPts val="1000"/>
              <a:buFont typeface="Nunito Light"/>
              <a:buChar char="○"/>
              <a:defRPr sz="1400" b="0" i="0" u="none" strike="noStrike" cap="none">
                <a:solidFill>
                  <a:srgbClr val="000000"/>
                </a:solidFill>
                <a:latin typeface="Arial"/>
                <a:ea typeface="Arial"/>
                <a:cs typeface="Arial"/>
                <a:sym typeface="Arial"/>
              </a:defRPr>
            </a:lvl8pPr>
            <a:lvl9pPr marL="4114800" marR="0" lvl="8" indent="-292100" algn="l" rtl="0">
              <a:lnSpc>
                <a:spcPct val="100000"/>
              </a:lnSpc>
              <a:spcBef>
                <a:spcPts val="0"/>
              </a:spcBef>
              <a:spcAft>
                <a:spcPts val="0"/>
              </a:spcAft>
              <a:buClr>
                <a:srgbClr val="434343"/>
              </a:buClr>
              <a:buSzPts val="1000"/>
              <a:buFont typeface="Nunito Light"/>
              <a:buChar char="■"/>
              <a:defRPr sz="1400" b="0" i="0" u="none" strike="noStrike" cap="none">
                <a:solidFill>
                  <a:srgbClr val="000000"/>
                </a:solidFill>
                <a:latin typeface="Arial"/>
                <a:ea typeface="Arial"/>
                <a:cs typeface="Arial"/>
                <a:sym typeface="Arial"/>
              </a:defRPr>
            </a:lvl9pPr>
          </a:lstStyle>
          <a:p>
            <a:endParaRPr/>
          </a:p>
        </p:txBody>
      </p:sp>
      <p:sp>
        <p:nvSpPr>
          <p:cNvPr id="192" name="Google Shape;192;p2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22"/>
          <p:cNvSpPr txBox="1">
            <a:spLocks noGrp="1"/>
          </p:cNvSpPr>
          <p:nvPr>
            <p:ph type="ctrTitle"/>
          </p:nvPr>
        </p:nvSpPr>
        <p:spPr>
          <a:xfrm>
            <a:off x="923625" y="1196026"/>
            <a:ext cx="9822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5" name="Google Shape;205;p22"/>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06" name="Google Shape;206;p22"/>
          <p:cNvSpPr txBox="1">
            <a:spLocks noGrp="1"/>
          </p:cNvSpPr>
          <p:nvPr>
            <p:ph type="ctrTitle" idx="2"/>
          </p:nvPr>
        </p:nvSpPr>
        <p:spPr>
          <a:xfrm>
            <a:off x="7050379" y="1196025"/>
            <a:ext cx="1137300" cy="5778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7" name="Google Shape;207;p22"/>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08" name="Google Shape;208;p22"/>
          <p:cNvSpPr txBox="1">
            <a:spLocks noGrp="1"/>
          </p:cNvSpPr>
          <p:nvPr>
            <p:ph type="ctrTitle" idx="4"/>
          </p:nvPr>
        </p:nvSpPr>
        <p:spPr>
          <a:xfrm>
            <a:off x="618825" y="411675"/>
            <a:ext cx="46182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209" name="Google Shape;209;p22"/>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2"/>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2"/>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2"/>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22"/>
          <p:cNvGrpSpPr/>
          <p:nvPr/>
        </p:nvGrpSpPr>
        <p:grpSpPr>
          <a:xfrm>
            <a:off x="6626134" y="-164562"/>
            <a:ext cx="121172" cy="760495"/>
            <a:chOff x="5245196" y="3136513"/>
            <a:chExt cx="121172" cy="760495"/>
          </a:xfrm>
        </p:grpSpPr>
        <p:sp>
          <p:nvSpPr>
            <p:cNvPr id="214" name="Google Shape;214;p2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22"/>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2"/>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2037000" y="1496400"/>
            <a:ext cx="5070000" cy="21507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20" name="Google Shape;220;p23"/>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3"/>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3"/>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3"/>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23"/>
          <p:cNvGrpSpPr/>
          <p:nvPr/>
        </p:nvGrpSpPr>
        <p:grpSpPr>
          <a:xfrm>
            <a:off x="8263682" y="-434366"/>
            <a:ext cx="188886" cy="1181532"/>
            <a:chOff x="2877432" y="975334"/>
            <a:chExt cx="188886" cy="1181532"/>
          </a:xfrm>
        </p:grpSpPr>
        <p:sp>
          <p:nvSpPr>
            <p:cNvPr id="227" name="Google Shape;227;p2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 name="Google Shape;230;p2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3"/>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 name="Google Shape;233;p23"/>
          <p:cNvGrpSpPr/>
          <p:nvPr/>
        </p:nvGrpSpPr>
        <p:grpSpPr>
          <a:xfrm>
            <a:off x="3090746" y="-533657"/>
            <a:ext cx="98059" cy="1147595"/>
            <a:chOff x="3347921" y="16006"/>
            <a:chExt cx="98059" cy="1147595"/>
          </a:xfrm>
        </p:grpSpPr>
        <p:sp>
          <p:nvSpPr>
            <p:cNvPr id="234" name="Google Shape;234;p23"/>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3"/>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23"/>
          <p:cNvGrpSpPr/>
          <p:nvPr/>
        </p:nvGrpSpPr>
        <p:grpSpPr>
          <a:xfrm>
            <a:off x="4892771" y="-340112"/>
            <a:ext cx="121172" cy="760495"/>
            <a:chOff x="5245196" y="3136513"/>
            <a:chExt cx="121172" cy="760495"/>
          </a:xfrm>
        </p:grpSpPr>
        <p:sp>
          <p:nvSpPr>
            <p:cNvPr id="237" name="Google Shape;237;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3"/>
          <p:cNvGrpSpPr/>
          <p:nvPr/>
        </p:nvGrpSpPr>
        <p:grpSpPr>
          <a:xfrm>
            <a:off x="6967836" y="85439"/>
            <a:ext cx="133252" cy="1952377"/>
            <a:chOff x="6780548" y="337714"/>
            <a:chExt cx="133252" cy="1952377"/>
          </a:xfrm>
        </p:grpSpPr>
        <p:sp>
          <p:nvSpPr>
            <p:cNvPr id="240" name="Google Shape;240;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23"/>
          <p:cNvGrpSpPr/>
          <p:nvPr/>
        </p:nvGrpSpPr>
        <p:grpSpPr>
          <a:xfrm>
            <a:off x="250617" y="2402301"/>
            <a:ext cx="188650" cy="2468355"/>
            <a:chOff x="250617" y="2402301"/>
            <a:chExt cx="188650" cy="2468355"/>
          </a:xfrm>
        </p:grpSpPr>
        <p:sp>
          <p:nvSpPr>
            <p:cNvPr id="243" name="Google Shape;243;p23"/>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3"/>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3"/>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3"/>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23"/>
          <p:cNvGrpSpPr/>
          <p:nvPr/>
        </p:nvGrpSpPr>
        <p:grpSpPr>
          <a:xfrm>
            <a:off x="982417" y="1695096"/>
            <a:ext cx="199237" cy="2828935"/>
            <a:chOff x="1608717" y="1280046"/>
            <a:chExt cx="199237" cy="2828935"/>
          </a:xfrm>
        </p:grpSpPr>
        <p:sp>
          <p:nvSpPr>
            <p:cNvPr id="248" name="Google Shape;248;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23"/>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23"/>
          <p:cNvGrpSpPr/>
          <p:nvPr/>
        </p:nvGrpSpPr>
        <p:grpSpPr>
          <a:xfrm>
            <a:off x="2038689" y="173907"/>
            <a:ext cx="57599" cy="831799"/>
            <a:chOff x="2038689" y="173907"/>
            <a:chExt cx="57599" cy="831799"/>
          </a:xfrm>
        </p:grpSpPr>
        <p:sp>
          <p:nvSpPr>
            <p:cNvPr id="253" name="Google Shape;253;p23"/>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3"/>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23"/>
          <p:cNvGrpSpPr/>
          <p:nvPr/>
        </p:nvGrpSpPr>
        <p:grpSpPr>
          <a:xfrm>
            <a:off x="8008096" y="2108910"/>
            <a:ext cx="199001" cy="2139770"/>
            <a:chOff x="8008096" y="2108910"/>
            <a:chExt cx="199001" cy="2139770"/>
          </a:xfrm>
        </p:grpSpPr>
        <p:sp>
          <p:nvSpPr>
            <p:cNvPr id="256" name="Google Shape;256;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8" name="Google Shape;258;p23"/>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9" name="Google Shape;259;p23"/>
          <p:cNvGrpSpPr/>
          <p:nvPr/>
        </p:nvGrpSpPr>
        <p:grpSpPr>
          <a:xfrm>
            <a:off x="4095146" y="-859690"/>
            <a:ext cx="199001" cy="2139770"/>
            <a:chOff x="8008096" y="2108910"/>
            <a:chExt cx="199001" cy="2139770"/>
          </a:xfrm>
        </p:grpSpPr>
        <p:sp>
          <p:nvSpPr>
            <p:cNvPr id="260" name="Google Shape;260;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 name="Google Shape;262;p23"/>
          <p:cNvGrpSpPr/>
          <p:nvPr/>
        </p:nvGrpSpPr>
        <p:grpSpPr>
          <a:xfrm>
            <a:off x="6333286" y="3704939"/>
            <a:ext cx="133252" cy="1952377"/>
            <a:chOff x="6780548" y="337714"/>
            <a:chExt cx="133252" cy="1952377"/>
          </a:xfrm>
        </p:grpSpPr>
        <p:sp>
          <p:nvSpPr>
            <p:cNvPr id="263" name="Google Shape;263;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 name="Google Shape;265;p23"/>
          <p:cNvGrpSpPr/>
          <p:nvPr/>
        </p:nvGrpSpPr>
        <p:grpSpPr>
          <a:xfrm>
            <a:off x="2702021" y="3612763"/>
            <a:ext cx="121172" cy="760495"/>
            <a:chOff x="5245196" y="3136513"/>
            <a:chExt cx="121172" cy="760495"/>
          </a:xfrm>
        </p:grpSpPr>
        <p:sp>
          <p:nvSpPr>
            <p:cNvPr id="266" name="Google Shape;266;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8" name="Google Shape;268;p23"/>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270"/>
        <p:cNvGrpSpPr/>
        <p:nvPr/>
      </p:nvGrpSpPr>
      <p:grpSpPr>
        <a:xfrm>
          <a:off x="0" y="0"/>
          <a:ext cx="0" cy="0"/>
          <a:chOff x="0" y="0"/>
          <a:chExt cx="0" cy="0"/>
        </a:xfrm>
      </p:grpSpPr>
      <p:sp>
        <p:nvSpPr>
          <p:cNvPr id="271" name="Google Shape;271;p24"/>
          <p:cNvSpPr txBox="1">
            <a:spLocks noGrp="1"/>
          </p:cNvSpPr>
          <p:nvPr>
            <p:ph type="ctrTitle"/>
          </p:nvPr>
        </p:nvSpPr>
        <p:spPr>
          <a:xfrm>
            <a:off x="1218541" y="1373195"/>
            <a:ext cx="1881300" cy="644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72" name="Google Shape;272;p24"/>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73" name="Google Shape;273;p24"/>
          <p:cNvSpPr txBox="1">
            <a:spLocks noGrp="1"/>
          </p:cNvSpPr>
          <p:nvPr>
            <p:ph type="ctrTitle" idx="2"/>
          </p:nvPr>
        </p:nvSpPr>
        <p:spPr>
          <a:xfrm>
            <a:off x="6054555" y="1373195"/>
            <a:ext cx="1881300" cy="644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74" name="Google Shape;274;p24"/>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75" name="Google Shape;275;p24"/>
          <p:cNvSpPr txBox="1">
            <a:spLocks noGrp="1"/>
          </p:cNvSpPr>
          <p:nvPr>
            <p:ph type="ctrTitle" idx="4"/>
          </p:nvPr>
        </p:nvSpPr>
        <p:spPr>
          <a:xfrm>
            <a:off x="1218541" y="2778806"/>
            <a:ext cx="1881300" cy="644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76" name="Google Shape;276;p24"/>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77" name="Google Shape;277;p24"/>
          <p:cNvSpPr txBox="1">
            <a:spLocks noGrp="1"/>
          </p:cNvSpPr>
          <p:nvPr>
            <p:ph type="ctrTitle" idx="6"/>
          </p:nvPr>
        </p:nvSpPr>
        <p:spPr>
          <a:xfrm>
            <a:off x="6054555" y="2778806"/>
            <a:ext cx="1881300" cy="644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78" name="Google Shape;278;p24"/>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79" name="Google Shape;279;p24"/>
          <p:cNvSpPr txBox="1">
            <a:spLocks noGrp="1"/>
          </p:cNvSpPr>
          <p:nvPr>
            <p:ph type="ctrTitle" idx="8"/>
          </p:nvPr>
        </p:nvSpPr>
        <p:spPr>
          <a:xfrm>
            <a:off x="618825" y="411675"/>
            <a:ext cx="47277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280" name="Google Shape;280;p24"/>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4"/>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4"/>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4"/>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4"/>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4"/>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4"/>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4"/>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290"/>
        <p:cNvGrpSpPr/>
        <p:nvPr/>
      </p:nvGrpSpPr>
      <p:grpSpPr>
        <a:xfrm>
          <a:off x="0" y="0"/>
          <a:ext cx="0" cy="0"/>
          <a:chOff x="0" y="0"/>
          <a:chExt cx="0" cy="0"/>
        </a:xfrm>
      </p:grpSpPr>
      <p:sp>
        <p:nvSpPr>
          <p:cNvPr id="291" name="Google Shape;291;p25"/>
          <p:cNvSpPr txBox="1">
            <a:spLocks noGrp="1"/>
          </p:cNvSpPr>
          <p:nvPr>
            <p:ph type="ctrTitle"/>
          </p:nvPr>
        </p:nvSpPr>
        <p:spPr>
          <a:xfrm>
            <a:off x="1121525" y="23022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2" name="Google Shape;292;p25"/>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93" name="Google Shape;293;p25"/>
          <p:cNvSpPr txBox="1">
            <a:spLocks noGrp="1"/>
          </p:cNvSpPr>
          <p:nvPr>
            <p:ph type="ctrTitle" idx="2"/>
          </p:nvPr>
        </p:nvSpPr>
        <p:spPr>
          <a:xfrm>
            <a:off x="3628263" y="23022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4" name="Google Shape;294;p25"/>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95" name="Google Shape;295;p25"/>
          <p:cNvSpPr txBox="1">
            <a:spLocks noGrp="1"/>
          </p:cNvSpPr>
          <p:nvPr>
            <p:ph type="ctrTitle" idx="4"/>
          </p:nvPr>
        </p:nvSpPr>
        <p:spPr>
          <a:xfrm>
            <a:off x="6142624" y="23022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6" name="Google Shape;296;p25"/>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297" name="Google Shape;297;p25"/>
          <p:cNvSpPr txBox="1">
            <a:spLocks noGrp="1"/>
          </p:cNvSpPr>
          <p:nvPr>
            <p:ph type="ctrTitle" idx="6"/>
          </p:nvPr>
        </p:nvSpPr>
        <p:spPr>
          <a:xfrm>
            <a:off x="618825" y="411675"/>
            <a:ext cx="47277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298" name="Google Shape;298;p25"/>
          <p:cNvSpPr txBox="1">
            <a:spLocks noGrp="1"/>
          </p:cNvSpPr>
          <p:nvPr>
            <p:ph type="ctrTitle" idx="7"/>
          </p:nvPr>
        </p:nvSpPr>
        <p:spPr>
          <a:xfrm>
            <a:off x="1121525" y="41348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9" name="Google Shape;299;p25"/>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00" name="Google Shape;300;p25"/>
          <p:cNvSpPr txBox="1">
            <a:spLocks noGrp="1"/>
          </p:cNvSpPr>
          <p:nvPr>
            <p:ph type="ctrTitle" idx="9"/>
          </p:nvPr>
        </p:nvSpPr>
        <p:spPr>
          <a:xfrm>
            <a:off x="3628263" y="41348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1" name="Google Shape;301;p25"/>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02" name="Google Shape;302;p25"/>
          <p:cNvSpPr txBox="1">
            <a:spLocks noGrp="1"/>
          </p:cNvSpPr>
          <p:nvPr>
            <p:ph type="ctrTitle" idx="14"/>
          </p:nvPr>
        </p:nvSpPr>
        <p:spPr>
          <a:xfrm>
            <a:off x="6142624" y="4134800"/>
            <a:ext cx="1881300" cy="4596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3" name="Google Shape;303;p25"/>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04" name="Google Shape;304;p25"/>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5"/>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3"/>
        <p:cNvGrpSpPr/>
        <p:nvPr/>
      </p:nvGrpSpPr>
      <p:grpSpPr>
        <a:xfrm>
          <a:off x="0" y="0"/>
          <a:ext cx="0" cy="0"/>
          <a:chOff x="0" y="0"/>
          <a:chExt cx="0" cy="0"/>
        </a:xfrm>
      </p:grpSpPr>
      <p:sp>
        <p:nvSpPr>
          <p:cNvPr id="314" name="Google Shape;314;p26"/>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000000"/>
              </a:buClr>
              <a:buSzPts val="1200"/>
              <a:buFont typeface="Arial"/>
              <a:buChar char="●"/>
              <a:defRPr sz="16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5" name="Google Shape;315;p26"/>
          <p:cNvSpPr txBox="1">
            <a:spLocks noGrp="1"/>
          </p:cNvSpPr>
          <p:nvPr>
            <p:ph type="ctrTitle"/>
          </p:nvPr>
        </p:nvSpPr>
        <p:spPr>
          <a:xfrm>
            <a:off x="618825" y="411675"/>
            <a:ext cx="47277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316" name="Google Shape;316;p26"/>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6"/>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6"/>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6"/>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 name="Google Shape;320;p26"/>
          <p:cNvGrpSpPr/>
          <p:nvPr/>
        </p:nvGrpSpPr>
        <p:grpSpPr>
          <a:xfrm>
            <a:off x="6626134" y="-164562"/>
            <a:ext cx="121172" cy="760495"/>
            <a:chOff x="5245196" y="3136513"/>
            <a:chExt cx="121172" cy="760495"/>
          </a:xfrm>
        </p:grpSpPr>
        <p:sp>
          <p:nvSpPr>
            <p:cNvPr id="321" name="Google Shape;321;p2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 name="Google Shape;323;p26"/>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6"/>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25"/>
        <p:cNvGrpSpPr/>
        <p:nvPr/>
      </p:nvGrpSpPr>
      <p:grpSpPr>
        <a:xfrm>
          <a:off x="0" y="0"/>
          <a:ext cx="0" cy="0"/>
          <a:chOff x="0" y="0"/>
          <a:chExt cx="0" cy="0"/>
        </a:xfrm>
      </p:grpSpPr>
      <p:sp>
        <p:nvSpPr>
          <p:cNvPr id="326" name="Google Shape;326;p27"/>
          <p:cNvSpPr txBox="1">
            <a:spLocks noGrp="1"/>
          </p:cNvSpPr>
          <p:nvPr>
            <p:ph type="ctrTitle"/>
          </p:nvPr>
        </p:nvSpPr>
        <p:spPr>
          <a:xfrm>
            <a:off x="3068675" y="3075325"/>
            <a:ext cx="3055800" cy="5478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7" name="Google Shape;327;p27"/>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28" name="Google Shape;328;p27"/>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7"/>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7"/>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7"/>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7"/>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 name="Google Shape;333;p27"/>
          <p:cNvGrpSpPr/>
          <p:nvPr/>
        </p:nvGrpSpPr>
        <p:grpSpPr>
          <a:xfrm>
            <a:off x="8217007" y="3576772"/>
            <a:ext cx="188886" cy="1181532"/>
            <a:chOff x="2877432" y="975334"/>
            <a:chExt cx="188886" cy="1181532"/>
          </a:xfrm>
        </p:grpSpPr>
        <p:sp>
          <p:nvSpPr>
            <p:cNvPr id="334" name="Google Shape;334;p2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7" name="Google Shape;337;p27"/>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8" name="Google Shape;338;p27"/>
          <p:cNvGrpSpPr/>
          <p:nvPr/>
        </p:nvGrpSpPr>
        <p:grpSpPr>
          <a:xfrm>
            <a:off x="7519346" y="3243318"/>
            <a:ext cx="98059" cy="1147595"/>
            <a:chOff x="3347921" y="16006"/>
            <a:chExt cx="98059" cy="1147595"/>
          </a:xfrm>
        </p:grpSpPr>
        <p:sp>
          <p:nvSpPr>
            <p:cNvPr id="339" name="Google Shape;339;p27"/>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7"/>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 name="Google Shape;341;p27"/>
          <p:cNvGrpSpPr/>
          <p:nvPr/>
        </p:nvGrpSpPr>
        <p:grpSpPr>
          <a:xfrm>
            <a:off x="805821" y="2953663"/>
            <a:ext cx="121172" cy="760495"/>
            <a:chOff x="5245196" y="3136513"/>
            <a:chExt cx="121172" cy="760495"/>
          </a:xfrm>
        </p:grpSpPr>
        <p:sp>
          <p:nvSpPr>
            <p:cNvPr id="342" name="Google Shape;342;p2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 name="Google Shape;344;p27"/>
          <p:cNvGrpSpPr/>
          <p:nvPr/>
        </p:nvGrpSpPr>
        <p:grpSpPr>
          <a:xfrm>
            <a:off x="250617" y="2402301"/>
            <a:ext cx="188650" cy="2468355"/>
            <a:chOff x="250617" y="2402301"/>
            <a:chExt cx="188650" cy="2468355"/>
          </a:xfrm>
        </p:grpSpPr>
        <p:sp>
          <p:nvSpPr>
            <p:cNvPr id="345" name="Google Shape;345;p27"/>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7"/>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7"/>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7"/>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 name="Google Shape;349;p27"/>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7"/>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27"/>
          <p:cNvGrpSpPr/>
          <p:nvPr/>
        </p:nvGrpSpPr>
        <p:grpSpPr>
          <a:xfrm>
            <a:off x="2038689" y="173907"/>
            <a:ext cx="57599" cy="831799"/>
            <a:chOff x="2038689" y="173907"/>
            <a:chExt cx="57599" cy="831799"/>
          </a:xfrm>
        </p:grpSpPr>
        <p:sp>
          <p:nvSpPr>
            <p:cNvPr id="352" name="Google Shape;352;p27"/>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7"/>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4" name="Google Shape;354;p27"/>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5" name="Google Shape;355;p27"/>
          <p:cNvGrpSpPr/>
          <p:nvPr/>
        </p:nvGrpSpPr>
        <p:grpSpPr>
          <a:xfrm>
            <a:off x="4920170" y="-496491"/>
            <a:ext cx="188886" cy="1181532"/>
            <a:chOff x="2877432" y="975334"/>
            <a:chExt cx="188886" cy="1181532"/>
          </a:xfrm>
        </p:grpSpPr>
        <p:sp>
          <p:nvSpPr>
            <p:cNvPr id="356" name="Google Shape;356;p2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9" name="Google Shape;359;p27"/>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27"/>
          <p:cNvGrpSpPr/>
          <p:nvPr/>
        </p:nvGrpSpPr>
        <p:grpSpPr>
          <a:xfrm>
            <a:off x="3030471" y="-223849"/>
            <a:ext cx="121172" cy="760495"/>
            <a:chOff x="5245196" y="3136513"/>
            <a:chExt cx="121172" cy="760495"/>
          </a:xfrm>
        </p:grpSpPr>
        <p:sp>
          <p:nvSpPr>
            <p:cNvPr id="361" name="Google Shape;361;p2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 name="Google Shape;363;p27"/>
          <p:cNvGrpSpPr/>
          <p:nvPr/>
        </p:nvGrpSpPr>
        <p:grpSpPr>
          <a:xfrm>
            <a:off x="2306292" y="2569221"/>
            <a:ext cx="199237" cy="2828935"/>
            <a:chOff x="1608717" y="1280046"/>
            <a:chExt cx="199237" cy="2828935"/>
          </a:xfrm>
        </p:grpSpPr>
        <p:sp>
          <p:nvSpPr>
            <p:cNvPr id="364" name="Google Shape;364;p27"/>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7"/>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7"/>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367"/>
        <p:cNvGrpSpPr/>
        <p:nvPr/>
      </p:nvGrpSpPr>
      <p:grpSpPr>
        <a:xfrm>
          <a:off x="0" y="0"/>
          <a:ext cx="0" cy="0"/>
          <a:chOff x="0" y="0"/>
          <a:chExt cx="0" cy="0"/>
        </a:xfrm>
      </p:grpSpPr>
      <p:sp>
        <p:nvSpPr>
          <p:cNvPr id="368" name="Google Shape;368;p28"/>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69" name="Google Shape;369;p2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8"/>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8"/>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8"/>
          <p:cNvSpPr txBox="1">
            <a:spLocks noGrp="1"/>
          </p:cNvSpPr>
          <p:nvPr>
            <p:ph type="ctrTitle"/>
          </p:nvPr>
        </p:nvSpPr>
        <p:spPr>
          <a:xfrm>
            <a:off x="970814" y="3396800"/>
            <a:ext cx="21525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80" name="Google Shape;380;p28"/>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81" name="Google Shape;381;p28"/>
          <p:cNvSpPr txBox="1">
            <a:spLocks noGrp="1"/>
          </p:cNvSpPr>
          <p:nvPr>
            <p:ph type="title" idx="3"/>
          </p:nvPr>
        </p:nvSpPr>
        <p:spPr>
          <a:xfrm>
            <a:off x="970814" y="2645887"/>
            <a:ext cx="1753800" cy="577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82" name="Google Shape;382;p28"/>
          <p:cNvSpPr txBox="1">
            <a:spLocks noGrp="1"/>
          </p:cNvSpPr>
          <p:nvPr>
            <p:ph type="ctrTitle" idx="4"/>
          </p:nvPr>
        </p:nvSpPr>
        <p:spPr>
          <a:xfrm>
            <a:off x="3690348" y="3396800"/>
            <a:ext cx="13866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83" name="Google Shape;383;p28"/>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9pPr>
          </a:lstStyle>
          <a:p>
            <a:endParaRPr/>
          </a:p>
        </p:txBody>
      </p:sp>
      <p:sp>
        <p:nvSpPr>
          <p:cNvPr id="384" name="Google Shape;384;p28"/>
          <p:cNvSpPr txBox="1">
            <a:spLocks noGrp="1"/>
          </p:cNvSpPr>
          <p:nvPr>
            <p:ph type="title" idx="6"/>
          </p:nvPr>
        </p:nvSpPr>
        <p:spPr>
          <a:xfrm>
            <a:off x="3690341" y="2645887"/>
            <a:ext cx="1753800" cy="577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85" name="Google Shape;385;p28"/>
          <p:cNvSpPr txBox="1">
            <a:spLocks noGrp="1"/>
          </p:cNvSpPr>
          <p:nvPr>
            <p:ph type="ctrTitle" idx="7"/>
          </p:nvPr>
        </p:nvSpPr>
        <p:spPr>
          <a:xfrm>
            <a:off x="618825" y="411675"/>
            <a:ext cx="45762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386" name="Google Shape;386;p28"/>
          <p:cNvSpPr txBox="1">
            <a:spLocks noGrp="1"/>
          </p:cNvSpPr>
          <p:nvPr>
            <p:ph type="ctrTitle" idx="8"/>
          </p:nvPr>
        </p:nvSpPr>
        <p:spPr>
          <a:xfrm>
            <a:off x="6428436" y="3377738"/>
            <a:ext cx="22518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87" name="Google Shape;387;p28"/>
          <p:cNvSpPr txBox="1">
            <a:spLocks noGrp="1"/>
          </p:cNvSpPr>
          <p:nvPr>
            <p:ph type="title" idx="9"/>
          </p:nvPr>
        </p:nvSpPr>
        <p:spPr>
          <a:xfrm>
            <a:off x="6428436" y="2645887"/>
            <a:ext cx="1753800" cy="577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88" name="Google Shape;388;p28"/>
          <p:cNvSpPr txBox="1">
            <a:spLocks noGrp="1"/>
          </p:cNvSpPr>
          <p:nvPr>
            <p:ph type="ctrTitle" idx="13"/>
          </p:nvPr>
        </p:nvSpPr>
        <p:spPr>
          <a:xfrm>
            <a:off x="6429027" y="3396800"/>
            <a:ext cx="2251800" cy="5778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
        <p:cNvGrpSpPr/>
        <p:nvPr/>
      </p:nvGrpSpPr>
      <p:grpSpPr>
        <a:xfrm>
          <a:off x="0" y="0"/>
          <a:ext cx="0" cy="0"/>
          <a:chOff x="0" y="0"/>
          <a:chExt cx="0" cy="0"/>
        </a:xfrm>
      </p:grpSpPr>
      <p:sp>
        <p:nvSpPr>
          <p:cNvPr id="18" name="Google Shape;18;p4"/>
          <p:cNvSpPr txBox="1">
            <a:spLocks noGrp="1"/>
          </p:cNvSpPr>
          <p:nvPr>
            <p:ph type="title" hasCustomPrompt="1"/>
          </p:nvPr>
        </p:nvSpPr>
        <p:spPr>
          <a:xfrm>
            <a:off x="1733725" y="856650"/>
            <a:ext cx="5676600" cy="12303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 name="Google Shape;19;p4"/>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marR="0" lvl="0"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grpSp>
        <p:nvGrpSpPr>
          <p:cNvPr id="20" name="Google Shape;20;p4"/>
          <p:cNvGrpSpPr/>
          <p:nvPr/>
        </p:nvGrpSpPr>
        <p:grpSpPr>
          <a:xfrm>
            <a:off x="722446" y="3412541"/>
            <a:ext cx="7699120" cy="1883463"/>
            <a:chOff x="4558950" y="838825"/>
            <a:chExt cx="2813800" cy="688350"/>
          </a:xfrm>
        </p:grpSpPr>
        <p:sp>
          <p:nvSpPr>
            <p:cNvPr id="21" name="Google Shape;21;p4"/>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6"/>
        <p:cNvGrpSpPr/>
        <p:nvPr/>
      </p:nvGrpSpPr>
      <p:grpSpPr>
        <a:xfrm>
          <a:off x="0" y="0"/>
          <a:ext cx="0" cy="0"/>
          <a:chOff x="0" y="0"/>
          <a:chExt cx="0" cy="0"/>
        </a:xfrm>
      </p:grpSpPr>
      <p:sp>
        <p:nvSpPr>
          <p:cNvPr id="57" name="Google Shape;57;p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2" name="Google Shape;62;p6"/>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63" name="Google Shape;63;p6"/>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6" name="Google Shape;66;p7"/>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7"/>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sp>
        <p:nvSpPr>
          <p:cNvPr id="68" name="Google Shape;68;p7"/>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69" name="Google Shape;69;p7"/>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70"/>
        <p:cNvGrpSpPr/>
        <p:nvPr/>
      </p:nvGrpSpPr>
      <p:grpSpPr>
        <a:xfrm>
          <a:off x="0" y="0"/>
          <a:ext cx="0" cy="0"/>
          <a:chOff x="0" y="0"/>
          <a:chExt cx="0" cy="0"/>
        </a:xfrm>
      </p:grpSpPr>
      <p:sp>
        <p:nvSpPr>
          <p:cNvPr id="71" name="Google Shape;71;p8"/>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venir"/>
              <a:ea typeface="Avenir"/>
              <a:cs typeface="Avenir"/>
              <a:sym typeface="Avenir"/>
            </a:endParaRPr>
          </a:p>
        </p:txBody>
      </p:sp>
      <p:sp>
        <p:nvSpPr>
          <p:cNvPr id="72" name="Google Shape;72;p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3" name="Google Shape;73;p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74" name="Google Shape;74;p8"/>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75" name="Google Shape;75;p8"/>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8" name="Google Shape;78;p9"/>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79" name="Google Shape;79;p9"/>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80" name="Google Shape;80;p9"/>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3" name="Google Shape;83;p10"/>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84" name="Google Shape;84;p10"/>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sp>
        <p:nvSpPr>
          <p:cNvPr id="85" name="Google Shape;85;p10"/>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86" name="Google Shape;86;p10"/>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sp>
        <p:nvSpPr>
          <p:cNvPr id="87" name="Google Shape;87;p10"/>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88" name="Google Shape;88;p10"/>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sp>
        <p:nvSpPr>
          <p:cNvPr id="89" name="Google Shape;89;p10"/>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1" i="0" u="none" strike="noStrike" cap="none">
                <a:solidFill>
                  <a:srgbClr val="04859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4859B"/>
                </a:solidFill>
                <a:latin typeface="Arial"/>
                <a:ea typeface="Arial"/>
                <a:cs typeface="Arial"/>
                <a:sym typeface="Arial"/>
              </a:defRPr>
            </a:lvl9pPr>
          </a:lstStyle>
          <a:p>
            <a:endParaRPr/>
          </a:p>
        </p:txBody>
      </p:sp>
      <p:sp>
        <p:nvSpPr>
          <p:cNvPr id="90" name="Google Shape;90;p10"/>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0"/>
              </a:spcBef>
              <a:spcAft>
                <a:spcPts val="0"/>
              </a:spcAft>
              <a:buClr>
                <a:srgbClr val="04859B"/>
              </a:buClr>
              <a:buSzPts val="2100"/>
              <a:buFont typeface="Century Gothic"/>
              <a:buChar char="●"/>
              <a:defRPr sz="2100" b="0" i="0" u="none" strike="noStrike" cap="none">
                <a:solidFill>
                  <a:srgbClr val="000000"/>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rgbClr val="04859B"/>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2pPr>
            <a:lvl3pPr marL="1371600" marR="0" lvl="2" indent="-330200" algn="l" rtl="0">
              <a:lnSpc>
                <a:spcPct val="100000"/>
              </a:lnSpc>
              <a:spcBef>
                <a:spcPts val="0"/>
              </a:spcBef>
              <a:spcAft>
                <a:spcPts val="0"/>
              </a:spcAft>
              <a:buClr>
                <a:srgbClr val="04859B"/>
              </a:buClr>
              <a:buSzPts val="1600"/>
              <a:buFont typeface="Century Gothic"/>
              <a:buChar char="●"/>
              <a:defRPr sz="16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00000"/>
              </a:lnSpc>
              <a:spcBef>
                <a:spcPts val="0"/>
              </a:spcBef>
              <a:spcAft>
                <a:spcPts val="0"/>
              </a:spcAft>
              <a:buClr>
                <a:srgbClr val="04859B"/>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04800" algn="l" rtl="0">
              <a:lnSpc>
                <a:spcPct val="100000"/>
              </a:lnSpc>
              <a:spcBef>
                <a:spcPts val="0"/>
              </a:spcBef>
              <a:spcAft>
                <a:spcPts val="0"/>
              </a:spcAft>
              <a:buClr>
                <a:srgbClr val="04859B"/>
              </a:buClr>
              <a:buSzPts val="1200"/>
              <a:buFont typeface="Century Gothic"/>
              <a:buChar char="●"/>
              <a:defRPr sz="1200" b="0" i="0" u="none" strike="noStrike" cap="none">
                <a:solidFill>
                  <a:srgbClr val="000000"/>
                </a:solidFill>
                <a:latin typeface="Century Gothic"/>
                <a:ea typeface="Century Gothic"/>
                <a:cs typeface="Century Gothic"/>
                <a:sym typeface="Century Gothic"/>
              </a:defRPr>
            </a:lvl5pPr>
            <a:lvl6pPr marL="2743200" marR="0" lvl="5" indent="-292100" algn="l" rtl="0">
              <a:lnSpc>
                <a:spcPct val="100000"/>
              </a:lnSpc>
              <a:spcBef>
                <a:spcPts val="0"/>
              </a:spcBef>
              <a:spcAft>
                <a:spcPts val="0"/>
              </a:spcAft>
              <a:buClr>
                <a:srgbClr val="04859B"/>
              </a:buClr>
              <a:buSzPts val="1000"/>
              <a:buFont typeface="Century Gothic"/>
              <a:buChar char="●"/>
              <a:defRPr sz="1000" b="0" i="0" u="none" strike="noStrike" cap="none">
                <a:solidFill>
                  <a:srgbClr val="000000"/>
                </a:solidFill>
                <a:latin typeface="Century Gothic"/>
                <a:ea typeface="Century Gothic"/>
                <a:cs typeface="Century Gothic"/>
                <a:sym typeface="Century Gothic"/>
              </a:defRPr>
            </a:lvl6pPr>
            <a:lvl7pPr marL="3200400" marR="0" lvl="6"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7pPr>
            <a:lvl8pPr marL="3657600" marR="0" lvl="7"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8pPr>
            <a:lvl9pPr marL="4114800" marR="0" lvl="8" indent="-285750" algn="l" rtl="0">
              <a:lnSpc>
                <a:spcPct val="100000"/>
              </a:lnSpc>
              <a:spcBef>
                <a:spcPts val="0"/>
              </a:spcBef>
              <a:spcAft>
                <a:spcPts val="0"/>
              </a:spcAft>
              <a:buClr>
                <a:srgbClr val="04859B"/>
              </a:buClr>
              <a:buSzPts val="900"/>
              <a:buFont typeface="Century Gothic"/>
              <a:buChar char="●"/>
              <a:defRPr sz="900" b="0" i="0" u="none" strike="noStrike" cap="none">
                <a:solidFill>
                  <a:srgbClr val="000000"/>
                </a:solidFill>
                <a:latin typeface="Century Gothic"/>
                <a:ea typeface="Century Gothic"/>
                <a:cs typeface="Century Gothic"/>
                <a:sym typeface="Century Gothic"/>
              </a:defRPr>
            </a:lvl9pPr>
          </a:lstStyle>
          <a:p>
            <a:endParaRPr/>
          </a:p>
        </p:txBody>
      </p:sp>
      <p:pic>
        <p:nvPicPr>
          <p:cNvPr id="91" name="Google Shape;91;p10"/>
          <p:cNvPicPr preferRelativeResize="0"/>
          <p:nvPr/>
        </p:nvPicPr>
        <p:blipFill rotWithShape="1">
          <a:blip r:embed="rId2">
            <a:alphaModFix/>
          </a:blip>
          <a:srcRect/>
          <a:stretch/>
        </p:blipFill>
        <p:spPr>
          <a:xfrm>
            <a:off x="8289600" y="174551"/>
            <a:ext cx="631175" cy="1424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 name="Google Shape;7;p1"/>
          <p:cNvPicPr preferRelativeResize="0"/>
          <p:nvPr/>
        </p:nvPicPr>
        <p:blipFill rotWithShape="1">
          <a:blip r:embed="rId29">
            <a:alphaModFix/>
          </a:blip>
          <a:src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ebird.org/region/GR/post/reporting-what-is-sensitive-enjoying-sensitive-and-other-species" TargetMode="External"/><Relationship Id="rId5" Type="http://schemas.openxmlformats.org/officeDocument/2006/relationships/hyperlink" Target="https://www.hcn.org/articles/climate-desk-online-privacy-is-for-the-birds"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doi.org/10.15468/doc-5jp4-5g10" TargetMode="External"/><Relationship Id="rId3" Type="http://schemas.openxmlformats.org/officeDocument/2006/relationships/hyperlink" Target="https://www.usgs.gov/programs/gap-analysis-project/science/protected-areas" TargetMode="External"/><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fws.gov/program/endangered-species/librar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sjsu.edu/research/docs/irb-deidentification-techniques-table.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privacylab.org/dataprivacy/projects/kanonymity/paper3.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45/1217299.121730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doi.org/10.1007/978-1-4419-5906-5_899"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amnesia.openaire.eu/download.html" TargetMode="External"/><Relationship Id="rId4" Type="http://schemas.openxmlformats.org/officeDocument/2006/relationships/hyperlink" Target="https://dataservices.library.jhu.edu/resources/applications-to-assist-in-de-identification-of-human-subjects-research-dat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36/bmj.c18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sdcpractice.readthedocs.io/en/latest/sdcMicro.html" TargetMode="External"/><Relationship Id="rId4" Type="http://schemas.openxmlformats.org/officeDocument/2006/relationships/hyperlink" Target="https://cran.r-project.org/web/packages/sdcMicro/sdcMicro.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rive.google.com/file/d/1l2YApeWB960bNxT1YHwf41LA-U0y4yHM/view"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98/rspb.2022.09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usgs.gov/data-management/proprietary-and-sensitive-data#proprietar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38/s41559-018-0608-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525/cse.2017.sc.45484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9"/>
          <p:cNvSpPr txBox="1">
            <a:spLocks noGrp="1"/>
          </p:cNvSpPr>
          <p:nvPr>
            <p:ph type="ctrTitle"/>
          </p:nvPr>
        </p:nvSpPr>
        <p:spPr>
          <a:xfrm>
            <a:off x="1801300" y="2058900"/>
            <a:ext cx="5822400" cy="731100"/>
          </a:xfrm>
          <a:prstGeom prst="rect">
            <a:avLst/>
          </a:prstGeom>
          <a:noFill/>
          <a:ln>
            <a:noFill/>
          </a:ln>
        </p:spPr>
        <p:txBody>
          <a:bodyPr spcFirstLastPara="1" wrap="square" lIns="68575" tIns="34275" rIns="68575" bIns="34275" anchor="b" anchorCtr="0">
            <a:spAutoFit/>
          </a:bodyPr>
          <a:lstStyle/>
          <a:p>
            <a:pPr marL="0" lvl="0" indent="0" algn="l" rtl="0">
              <a:lnSpc>
                <a:spcPct val="100000"/>
              </a:lnSpc>
              <a:spcBef>
                <a:spcPts val="0"/>
              </a:spcBef>
              <a:spcAft>
                <a:spcPts val="0"/>
              </a:spcAft>
              <a:buSzPts val="2700"/>
              <a:buNone/>
            </a:pPr>
            <a:r>
              <a:rPr lang="en" sz="4300">
                <a:solidFill>
                  <a:srgbClr val="FCFCFC"/>
                </a:solidFill>
              </a:rPr>
              <a:t>Sensitive Data</a:t>
            </a:r>
            <a:endParaRPr sz="4300">
              <a:solidFill>
                <a:srgbClr val="FCFCFC"/>
              </a:solidFill>
            </a:endParaRPr>
          </a:p>
        </p:txBody>
      </p:sp>
      <p:sp>
        <p:nvSpPr>
          <p:cNvPr id="394" name="Google Shape;394;p29"/>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Century Gothic"/>
                <a:ea typeface="Century Gothic"/>
                <a:cs typeface="Century Gothic"/>
                <a:sym typeface="Century Gothic"/>
              </a:rPr>
              <a:t>Renata Curty &amp; Greg Janée</a:t>
            </a:r>
            <a:endParaRPr sz="17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FEBC11"/>
                </a:solidFill>
                <a:latin typeface="Century Gothic"/>
                <a:ea typeface="Century Gothic"/>
                <a:cs typeface="Century Gothic"/>
                <a:sym typeface="Century Gothic"/>
              </a:rPr>
              <a:t>Research Data Services, UCSB Library</a:t>
            </a:r>
            <a:endParaRPr sz="1300" b="0" i="0" u="none" strike="noStrike" cap="none">
              <a:solidFill>
                <a:srgbClr val="FEBC1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FEBC11"/>
                </a:solidFill>
                <a:latin typeface="Century Gothic"/>
                <a:ea typeface="Century Gothic"/>
                <a:cs typeface="Century Gothic"/>
                <a:sym typeface="Century Gothic"/>
              </a:rPr>
              <a:t>rds@library.ucsb.edu</a:t>
            </a:r>
            <a:endParaRPr sz="1300" b="0" i="0" u="none" strike="noStrike" cap="none">
              <a:solidFill>
                <a:srgbClr val="FEBC11"/>
              </a:solidFill>
              <a:latin typeface="Century Gothic"/>
              <a:ea typeface="Century Gothic"/>
              <a:cs typeface="Century Gothic"/>
              <a:sym typeface="Century Gothic"/>
            </a:endParaRPr>
          </a:p>
        </p:txBody>
      </p:sp>
      <p:sp>
        <p:nvSpPr>
          <p:cNvPr id="395" name="Google Shape;395;p29"/>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rgbClr val="FEBC11"/>
                </a:solidFill>
                <a:latin typeface="Nunito Sans"/>
                <a:ea typeface="Nunito Sans"/>
                <a:cs typeface="Nunito Sans"/>
                <a:sym typeface="Nunito Sans"/>
              </a:rPr>
              <a:t>EDS213 - Databases &amp; Data Management</a:t>
            </a:r>
            <a:endParaRPr sz="1500" b="1" i="0" u="none" strike="noStrike" cap="none" dirty="0">
              <a:solidFill>
                <a:srgbClr val="FEBC11"/>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rgbClr val="FEBC11"/>
                </a:solidFill>
                <a:latin typeface="Nunito Sans"/>
                <a:ea typeface="Nunito Sans"/>
                <a:cs typeface="Nunito Sans"/>
                <a:sym typeface="Nunito Sans"/>
              </a:rPr>
              <a:t>Week 9</a:t>
            </a:r>
            <a:endParaRPr sz="1500" b="1" i="0" u="none" strike="noStrike" cap="none" dirty="0">
              <a:solidFill>
                <a:srgbClr val="FEBC11"/>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300"/>
              <a:buFont typeface="Arial"/>
              <a:buNone/>
            </a:pPr>
            <a:endParaRPr sz="1300" b="0" i="1" u="none" strike="noStrike" cap="none" dirty="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38" title="Screenshot 2025-05-26 at 7.07.53 PM.png"/>
          <p:cNvPicPr preferRelativeResize="0"/>
          <p:nvPr/>
        </p:nvPicPr>
        <p:blipFill>
          <a:blip r:embed="rId3">
            <a:alphaModFix/>
          </a:blip>
          <a:stretch>
            <a:fillRect/>
          </a:stretch>
        </p:blipFill>
        <p:spPr>
          <a:xfrm>
            <a:off x="411950" y="800100"/>
            <a:ext cx="4087348" cy="3779599"/>
          </a:xfrm>
          <a:prstGeom prst="rect">
            <a:avLst/>
          </a:prstGeom>
          <a:noFill/>
          <a:ln>
            <a:noFill/>
          </a:ln>
          <a:effectLst>
            <a:outerShdw blurRad="57150" dist="19050" dir="5400000" algn="bl" rotWithShape="0">
              <a:srgbClr val="000000">
                <a:alpha val="50000"/>
              </a:srgbClr>
            </a:outerShdw>
          </a:effectLst>
        </p:spPr>
      </p:pic>
      <p:pic>
        <p:nvPicPr>
          <p:cNvPr id="462" name="Google Shape;462;p38" title="Screenshot 2025-05-26 at 7.08.06 PM.png"/>
          <p:cNvPicPr preferRelativeResize="0"/>
          <p:nvPr/>
        </p:nvPicPr>
        <p:blipFill>
          <a:blip r:embed="rId4">
            <a:alphaModFix/>
          </a:blip>
          <a:stretch>
            <a:fillRect/>
          </a:stretch>
        </p:blipFill>
        <p:spPr>
          <a:xfrm>
            <a:off x="3411950" y="1593200"/>
            <a:ext cx="1187155" cy="1328300"/>
          </a:xfrm>
          <a:prstGeom prst="rect">
            <a:avLst/>
          </a:prstGeom>
          <a:noFill/>
          <a:ln>
            <a:noFill/>
          </a:ln>
        </p:spPr>
      </p:pic>
      <p:sp>
        <p:nvSpPr>
          <p:cNvPr id="463" name="Google Shape;463;p38"/>
          <p:cNvSpPr txBox="1"/>
          <p:nvPr/>
        </p:nvSpPr>
        <p:spPr>
          <a:xfrm>
            <a:off x="4572000" y="647700"/>
            <a:ext cx="43707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b="1">
                <a:solidFill>
                  <a:schemeClr val="dk1"/>
                </a:solidFill>
                <a:latin typeface="Avenir"/>
                <a:ea typeface="Avenir"/>
                <a:cs typeface="Avenir"/>
                <a:sym typeface="Avenir"/>
              </a:rPr>
              <a:t>Delay reporting</a:t>
            </a:r>
            <a:r>
              <a:rPr lang="en">
                <a:solidFill>
                  <a:schemeClr val="dk1"/>
                </a:solidFill>
                <a:latin typeface="Avenir"/>
                <a:ea typeface="Avenir"/>
                <a:cs typeface="Avenir"/>
                <a:sym typeface="Avenir"/>
              </a:rPr>
              <a:t>: Wait until the breeding or migration season ends before adding sensitive species (like owls) to eBird. You can edit your checklist later.</a:t>
            </a:r>
            <a:br>
              <a:rPr lang="en">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Char char="●"/>
            </a:pPr>
            <a:r>
              <a:rPr lang="en" b="1">
                <a:solidFill>
                  <a:schemeClr val="dk1"/>
                </a:solidFill>
                <a:latin typeface="Avenir"/>
                <a:ea typeface="Avenir"/>
                <a:cs typeface="Avenir"/>
                <a:sym typeface="Avenir"/>
              </a:rPr>
              <a:t>Avoid exact locations</a:t>
            </a:r>
            <a:r>
              <a:rPr lang="en">
                <a:solidFill>
                  <a:schemeClr val="dk1"/>
                </a:solidFill>
                <a:latin typeface="Avenir"/>
                <a:ea typeface="Avenir"/>
                <a:cs typeface="Avenir"/>
                <a:sym typeface="Avenir"/>
              </a:rPr>
              <a:t>: Use general area names (e.g., a state park) rather than specific spots (like a certain tree grove) to protect the species' location.</a:t>
            </a:r>
            <a:br>
              <a:rPr lang="en">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Char char="●"/>
            </a:pPr>
            <a:r>
              <a:rPr lang="en" b="1">
                <a:solidFill>
                  <a:schemeClr val="dk1"/>
                </a:solidFill>
                <a:latin typeface="Avenir"/>
                <a:ea typeface="Avenir"/>
                <a:cs typeface="Avenir"/>
                <a:sym typeface="Avenir"/>
              </a:rPr>
              <a:t>Postpone submissions</a:t>
            </a:r>
            <a:r>
              <a:rPr lang="en">
                <a:solidFill>
                  <a:schemeClr val="dk1"/>
                </a:solidFill>
                <a:latin typeface="Avenir"/>
                <a:ea typeface="Avenir"/>
                <a:cs typeface="Avenir"/>
                <a:sym typeface="Avenir"/>
              </a:rPr>
              <a:t>: Delay submitting rare bird sightings by about a week to avoid immediate alerts that could draw crowds.</a:t>
            </a:r>
            <a:br>
              <a:rPr lang="en">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Char char="●"/>
            </a:pPr>
            <a:r>
              <a:rPr lang="en" b="1">
                <a:solidFill>
                  <a:schemeClr val="dk1"/>
                </a:solidFill>
                <a:latin typeface="Avenir"/>
                <a:ea typeface="Avenir"/>
                <a:cs typeface="Avenir"/>
                <a:sym typeface="Avenir"/>
              </a:rPr>
              <a:t>Hide checklists</a:t>
            </a:r>
            <a:r>
              <a:rPr lang="en">
                <a:solidFill>
                  <a:schemeClr val="dk1"/>
                </a:solidFill>
                <a:latin typeface="Avenir"/>
                <a:ea typeface="Avenir"/>
                <a:cs typeface="Avenir"/>
                <a:sym typeface="Avenir"/>
              </a:rPr>
              <a:t>: You can hide sensitive checklists after submission through the “Manage My Observations” section on eBird.</a:t>
            </a:r>
            <a:endParaRPr>
              <a:solidFill>
                <a:schemeClr val="dk1"/>
              </a:solidFill>
              <a:latin typeface="Avenir"/>
              <a:ea typeface="Avenir"/>
              <a:cs typeface="Avenir"/>
              <a:sym typeface="Avenir"/>
            </a:endParaRPr>
          </a:p>
        </p:txBody>
      </p:sp>
      <p:sp>
        <p:nvSpPr>
          <p:cNvPr id="464" name="Google Shape;464;p38"/>
          <p:cNvSpPr txBox="1"/>
          <p:nvPr/>
        </p:nvSpPr>
        <p:spPr>
          <a:xfrm>
            <a:off x="311700" y="95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 sz="3200" b="1" i="0" u="none" strike="noStrike" cap="none">
                <a:solidFill>
                  <a:srgbClr val="004B83"/>
                </a:solidFill>
                <a:latin typeface="Century Gothic"/>
                <a:ea typeface="Century Gothic"/>
                <a:cs typeface="Century Gothic"/>
                <a:sym typeface="Century Gothic"/>
              </a:rPr>
              <a:t>Sensitive Data - eBird</a:t>
            </a:r>
            <a:endParaRPr sz="3200" b="1" i="0" u="none" strike="noStrike" cap="none">
              <a:solidFill>
                <a:srgbClr val="004B83"/>
              </a:solidFill>
              <a:latin typeface="Century Gothic"/>
              <a:ea typeface="Century Gothic"/>
              <a:cs typeface="Century Gothic"/>
              <a:sym typeface="Century Gothic"/>
            </a:endParaRPr>
          </a:p>
        </p:txBody>
      </p:sp>
      <p:sp>
        <p:nvSpPr>
          <p:cNvPr id="465" name="Google Shape;465;p38"/>
          <p:cNvSpPr txBox="1"/>
          <p:nvPr/>
        </p:nvSpPr>
        <p:spPr>
          <a:xfrm>
            <a:off x="311700" y="4579700"/>
            <a:ext cx="442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Avenir"/>
                <a:ea typeface="Avenir"/>
                <a:cs typeface="Avenir"/>
                <a:sym typeface="Avenir"/>
              </a:rPr>
              <a:t>Glaser, A. (2019, April 11). </a:t>
            </a:r>
            <a:r>
              <a:rPr lang="en" sz="800" i="1">
                <a:solidFill>
                  <a:schemeClr val="dk1"/>
                </a:solidFill>
                <a:latin typeface="Avenir"/>
                <a:ea typeface="Avenir"/>
                <a:cs typeface="Avenir"/>
                <a:sym typeface="Avenir"/>
              </a:rPr>
              <a:t>Online privacy is for the birds: As wildlife sharing apps proliferate, unintended consequences threaten endangered species</a:t>
            </a:r>
            <a:r>
              <a:rPr lang="en" sz="800">
                <a:solidFill>
                  <a:schemeClr val="dk1"/>
                </a:solidFill>
                <a:latin typeface="Avenir"/>
                <a:ea typeface="Avenir"/>
                <a:cs typeface="Avenir"/>
                <a:sym typeface="Avenir"/>
              </a:rPr>
              <a:t>. High Country News. </a:t>
            </a:r>
            <a:r>
              <a:rPr lang="en" sz="800" u="sng">
                <a:solidFill>
                  <a:schemeClr val="hlink"/>
                </a:solidFill>
                <a:latin typeface="Avenir"/>
                <a:ea typeface="Avenir"/>
                <a:cs typeface="Avenir"/>
                <a:sym typeface="Avenir"/>
                <a:hlinkClick r:id="rId5"/>
              </a:rPr>
              <a:t>https://www.hcn.org/articles/climate-desk-online-privacy-is-for-the-birds</a:t>
            </a:r>
            <a:endParaRPr sz="800">
              <a:solidFill>
                <a:schemeClr val="dk1"/>
              </a:solidFill>
              <a:latin typeface="Avenir"/>
              <a:ea typeface="Avenir"/>
              <a:cs typeface="Avenir"/>
              <a:sym typeface="Avenir"/>
            </a:endParaRPr>
          </a:p>
          <a:p>
            <a:pPr marL="0" lvl="0" indent="0" algn="l" rtl="0">
              <a:spcBef>
                <a:spcPts val="0"/>
              </a:spcBef>
              <a:spcAft>
                <a:spcPts val="0"/>
              </a:spcAft>
              <a:buNone/>
            </a:pPr>
            <a:endParaRPr sz="800">
              <a:solidFill>
                <a:schemeClr val="dk1"/>
              </a:solidFill>
              <a:latin typeface="Avenir"/>
              <a:ea typeface="Avenir"/>
              <a:cs typeface="Avenir"/>
              <a:sym typeface="Avenir"/>
            </a:endParaRPr>
          </a:p>
        </p:txBody>
      </p:sp>
      <p:sp>
        <p:nvSpPr>
          <p:cNvPr id="466" name="Google Shape;466;p38"/>
          <p:cNvSpPr txBox="1"/>
          <p:nvPr/>
        </p:nvSpPr>
        <p:spPr>
          <a:xfrm>
            <a:off x="4779825" y="4495800"/>
            <a:ext cx="429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nir"/>
                <a:ea typeface="Avenir"/>
                <a:cs typeface="Avenir"/>
                <a:sym typeface="Avenir"/>
                <a:hlinkClick r:id="rId6"/>
              </a:rPr>
              <a:t>ebird.org/region/GR/post/reporting-what-is-sensitive-enjoying-sensitive-and-other-species</a:t>
            </a:r>
            <a:endParaRPr sz="800">
              <a:latin typeface="Avenir"/>
              <a:ea typeface="Avenir"/>
              <a:cs typeface="Avenir"/>
              <a:sym typeface="Avenir"/>
            </a:endParaRPr>
          </a:p>
          <a:p>
            <a:pPr marL="0" lvl="0" indent="0" algn="l" rtl="0">
              <a:spcBef>
                <a:spcPts val="0"/>
              </a:spcBef>
              <a:spcAft>
                <a:spcPts val="0"/>
              </a:spcAft>
              <a:buNone/>
            </a:pPr>
            <a:endParaRPr sz="8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txBox="1"/>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endParaRPr sz="3200" b="1" i="0" u="none" strike="noStrike" cap="none">
              <a:solidFill>
                <a:srgbClr val="004B83"/>
              </a:solidFill>
              <a:latin typeface="Century Gothic"/>
              <a:ea typeface="Century Gothic"/>
              <a:cs typeface="Century Gothic"/>
              <a:sym typeface="Century Gothic"/>
            </a:endParaRPr>
          </a:p>
        </p:txBody>
      </p:sp>
      <p:sp>
        <p:nvSpPr>
          <p:cNvPr id="472" name="Google Shape;472;p39"/>
          <p:cNvSpPr txBox="1"/>
          <p:nvPr/>
        </p:nvSpPr>
        <p:spPr>
          <a:xfrm>
            <a:off x="311700" y="95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 sz="3200" b="1" i="0" u="none" strike="noStrike" cap="none">
                <a:solidFill>
                  <a:srgbClr val="004B83"/>
                </a:solidFill>
                <a:latin typeface="Century Gothic"/>
                <a:ea typeface="Century Gothic"/>
                <a:cs typeface="Century Gothic"/>
                <a:sym typeface="Century Gothic"/>
              </a:rPr>
              <a:t>Sensitive Data</a:t>
            </a:r>
            <a:r>
              <a:rPr lang="en" sz="3200" b="1">
                <a:solidFill>
                  <a:srgbClr val="004B83"/>
                </a:solidFill>
                <a:latin typeface="Century Gothic"/>
                <a:ea typeface="Century Gothic"/>
                <a:cs typeface="Century Gothic"/>
                <a:sym typeface="Century Gothic"/>
              </a:rPr>
              <a:t> </a:t>
            </a:r>
            <a:r>
              <a:rPr lang="en" sz="3000" b="1">
                <a:solidFill>
                  <a:srgbClr val="004B83"/>
                </a:solidFill>
                <a:latin typeface="Century Gothic"/>
                <a:ea typeface="Century Gothic"/>
                <a:cs typeface="Century Gothic"/>
                <a:sym typeface="Century Gothic"/>
              </a:rPr>
              <a:t>(Beyond Human Subjects)</a:t>
            </a:r>
            <a:endParaRPr sz="3000" b="1" i="0" u="none" strike="noStrike" cap="none">
              <a:solidFill>
                <a:srgbClr val="004B83"/>
              </a:solidFill>
              <a:latin typeface="Century Gothic"/>
              <a:ea typeface="Century Gothic"/>
              <a:cs typeface="Century Gothic"/>
              <a:sym typeface="Century Gothic"/>
            </a:endParaRPr>
          </a:p>
        </p:txBody>
      </p:sp>
      <p:sp>
        <p:nvSpPr>
          <p:cNvPr id="473" name="Google Shape;473;p39"/>
          <p:cNvSpPr txBox="1"/>
          <p:nvPr/>
        </p:nvSpPr>
        <p:spPr>
          <a:xfrm>
            <a:off x="6772038" y="1284892"/>
            <a:ext cx="15837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474" name="Google Shape;474;p39"/>
          <p:cNvSpPr txBox="1"/>
          <p:nvPr/>
        </p:nvSpPr>
        <p:spPr>
          <a:xfrm>
            <a:off x="3712935" y="4516158"/>
            <a:ext cx="1351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1D5DB"/>
              </a:highlight>
              <a:latin typeface="Avenir"/>
              <a:ea typeface="Avenir"/>
              <a:cs typeface="Avenir"/>
              <a:sym typeface="Avenir"/>
            </a:endParaRPr>
          </a:p>
        </p:txBody>
      </p:sp>
      <p:sp>
        <p:nvSpPr>
          <p:cNvPr id="475" name="Google Shape;475;p39"/>
          <p:cNvSpPr txBox="1"/>
          <p:nvPr/>
        </p:nvSpPr>
        <p:spPr>
          <a:xfrm>
            <a:off x="414500" y="1525850"/>
            <a:ext cx="7971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Avenir"/>
              <a:ea typeface="Avenir"/>
              <a:cs typeface="Avenir"/>
              <a:sym typeface="Avenir"/>
            </a:endParaRPr>
          </a:p>
        </p:txBody>
      </p:sp>
      <p:sp>
        <p:nvSpPr>
          <p:cNvPr id="476" name="Google Shape;476;p39"/>
          <p:cNvSpPr txBox="1">
            <a:spLocks noGrp="1"/>
          </p:cNvSpPr>
          <p:nvPr>
            <p:ph type="ctrTitle"/>
          </p:nvPr>
        </p:nvSpPr>
        <p:spPr>
          <a:xfrm>
            <a:off x="3994725" y="1030337"/>
            <a:ext cx="2099400" cy="2856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SzPts val="5200"/>
              <a:buNone/>
            </a:pPr>
            <a:r>
              <a:rPr lang="en" sz="1300">
                <a:latin typeface="Avenir"/>
                <a:ea typeface="Avenir"/>
                <a:cs typeface="Avenir"/>
                <a:sym typeface="Avenir"/>
              </a:rPr>
              <a:t>Endangered Species</a:t>
            </a:r>
            <a:endParaRPr sz="1300">
              <a:latin typeface="Avenir"/>
              <a:ea typeface="Avenir"/>
              <a:cs typeface="Avenir"/>
              <a:sym typeface="Avenir"/>
            </a:endParaRPr>
          </a:p>
        </p:txBody>
      </p:sp>
      <p:sp>
        <p:nvSpPr>
          <p:cNvPr id="477" name="Google Shape;477;p39"/>
          <p:cNvSpPr txBox="1">
            <a:spLocks noGrp="1"/>
          </p:cNvSpPr>
          <p:nvPr>
            <p:ph type="ctrTitle"/>
          </p:nvPr>
        </p:nvSpPr>
        <p:spPr>
          <a:xfrm>
            <a:off x="4572000" y="3503675"/>
            <a:ext cx="2022300" cy="2856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SzPts val="5200"/>
              <a:buNone/>
            </a:pPr>
            <a:r>
              <a:rPr lang="en" sz="1300">
                <a:latin typeface="Avenir"/>
                <a:ea typeface="Avenir"/>
                <a:cs typeface="Avenir"/>
                <a:sym typeface="Avenir"/>
              </a:rPr>
              <a:t>Protected Research Sites</a:t>
            </a:r>
            <a:endParaRPr sz="1300">
              <a:latin typeface="Avenir"/>
              <a:ea typeface="Avenir"/>
              <a:cs typeface="Avenir"/>
              <a:sym typeface="Avenir"/>
            </a:endParaRPr>
          </a:p>
        </p:txBody>
      </p:sp>
      <p:sp>
        <p:nvSpPr>
          <p:cNvPr id="478" name="Google Shape;478;p39"/>
          <p:cNvSpPr txBox="1"/>
          <p:nvPr/>
        </p:nvSpPr>
        <p:spPr>
          <a:xfrm>
            <a:off x="414500" y="915475"/>
            <a:ext cx="3354000" cy="364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venir"/>
                <a:ea typeface="Avenir"/>
                <a:cs typeface="Avenir"/>
                <a:sym typeface="Avenir"/>
              </a:rPr>
              <a:t>Four levels of sensitivity (extreme to low) according to </a:t>
            </a:r>
            <a:r>
              <a:rPr lang="en" sz="1800" b="1" i="0" u="none" strike="noStrike" cap="none">
                <a:solidFill>
                  <a:schemeClr val="dk1"/>
                </a:solidFill>
                <a:latin typeface="Avenir"/>
                <a:ea typeface="Avenir"/>
                <a:cs typeface="Avenir"/>
                <a:sym typeface="Avenir"/>
              </a:rPr>
              <a:t>biological significance </a:t>
            </a:r>
            <a:r>
              <a:rPr lang="en" sz="1800" b="0" i="0" u="none" strike="noStrike" cap="none">
                <a:solidFill>
                  <a:schemeClr val="dk1"/>
                </a:solidFill>
                <a:latin typeface="Avenir"/>
                <a:ea typeface="Avenir"/>
                <a:cs typeface="Avenir"/>
                <a:sym typeface="Avenir"/>
              </a:rPr>
              <a:t>and exploitation </a:t>
            </a:r>
            <a:r>
              <a:rPr lang="en" sz="1800" b="1" i="0" u="none" strike="noStrike" cap="none">
                <a:solidFill>
                  <a:schemeClr val="dk1"/>
                </a:solidFill>
                <a:latin typeface="Avenir"/>
                <a:ea typeface="Avenir"/>
                <a:cs typeface="Avenir"/>
                <a:sym typeface="Avenir"/>
              </a:rPr>
              <a:t>threat</a:t>
            </a:r>
            <a:r>
              <a:rPr lang="en" sz="1800" b="0" i="0" u="none" strike="noStrike" cap="none">
                <a:solidFill>
                  <a:schemeClr val="dk1"/>
                </a:solidFill>
                <a:latin typeface="Avenir"/>
                <a:ea typeface="Avenir"/>
                <a:cs typeface="Avenir"/>
                <a:sym typeface="Avenir"/>
              </a:rPr>
              <a:t>.</a:t>
            </a: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venir"/>
                <a:ea typeface="Avenir"/>
                <a:cs typeface="Avenir"/>
                <a:sym typeface="Avenir"/>
              </a:rPr>
              <a:t>Key recommendations:</a:t>
            </a: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a:p>
            <a:pPr marL="457200" marR="0" lvl="0" indent="-342900" algn="l" rtl="0">
              <a:lnSpc>
                <a:spcPct val="100000"/>
              </a:lnSpc>
              <a:spcBef>
                <a:spcPts val="0"/>
              </a:spcBef>
              <a:spcAft>
                <a:spcPts val="0"/>
              </a:spcAft>
              <a:buClr>
                <a:schemeClr val="dk1"/>
              </a:buClr>
              <a:buSzPts val="1800"/>
              <a:buFont typeface="Avenir"/>
              <a:buChar char="●"/>
            </a:pPr>
            <a:r>
              <a:rPr lang="en" sz="1800" b="0" i="0" u="none" strike="noStrike" cap="none">
                <a:solidFill>
                  <a:schemeClr val="dk1"/>
                </a:solidFill>
                <a:latin typeface="Avenir"/>
                <a:ea typeface="Avenir"/>
                <a:cs typeface="Avenir"/>
                <a:sym typeface="Avenir"/>
              </a:rPr>
              <a:t>Generalize the spatial locality or geographic coordinates. </a:t>
            </a:r>
            <a:endParaRPr sz="1800" b="0" i="0" u="none" strike="noStrike" cap="none">
              <a:solidFill>
                <a:schemeClr val="dk1"/>
              </a:solidFill>
              <a:latin typeface="Avenir"/>
              <a:ea typeface="Avenir"/>
              <a:cs typeface="Avenir"/>
              <a:sym typeface="Avenir"/>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a:p>
            <a:pPr marL="457200" marR="0" lvl="0" indent="-342900" algn="l" rtl="0">
              <a:lnSpc>
                <a:spcPct val="100000"/>
              </a:lnSpc>
              <a:spcBef>
                <a:spcPts val="0"/>
              </a:spcBef>
              <a:spcAft>
                <a:spcPts val="0"/>
              </a:spcAft>
              <a:buClr>
                <a:schemeClr val="dk1"/>
              </a:buClr>
              <a:buSzPts val="1800"/>
              <a:buFont typeface="Avenir"/>
              <a:buChar char="●"/>
            </a:pPr>
            <a:r>
              <a:rPr lang="en" sz="1800" b="0" i="0" u="none" strike="noStrike" cap="none">
                <a:solidFill>
                  <a:schemeClr val="dk1"/>
                </a:solidFill>
                <a:latin typeface="Avenir"/>
                <a:ea typeface="Avenir"/>
                <a:cs typeface="Avenir"/>
                <a:sym typeface="Avenir"/>
              </a:rPr>
              <a:t>Avoid randomization!</a:t>
            </a: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Maven Pro"/>
              <a:ea typeface="Maven Pro"/>
              <a:cs typeface="Maven Pro"/>
              <a:sym typeface="Maven Pro"/>
            </a:endParaRPr>
          </a:p>
        </p:txBody>
      </p:sp>
      <p:sp>
        <p:nvSpPr>
          <p:cNvPr id="479" name="Google Shape;479;p39"/>
          <p:cNvSpPr txBox="1">
            <a:spLocks noGrp="1"/>
          </p:cNvSpPr>
          <p:nvPr>
            <p:ph type="ctrTitle"/>
          </p:nvPr>
        </p:nvSpPr>
        <p:spPr>
          <a:xfrm>
            <a:off x="6839300" y="1283613"/>
            <a:ext cx="2168700" cy="1014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SzPts val="5200"/>
              <a:buNone/>
            </a:pPr>
            <a:r>
              <a:rPr lang="en" sz="1300">
                <a:latin typeface="Avenir"/>
                <a:ea typeface="Avenir"/>
                <a:cs typeface="Avenir"/>
                <a:sym typeface="Avenir"/>
              </a:rPr>
              <a:t>Threatened or Commercially Exploited Plants</a:t>
            </a:r>
            <a:endParaRPr sz="1300">
              <a:latin typeface="Avenir"/>
              <a:ea typeface="Avenir"/>
              <a:cs typeface="Avenir"/>
              <a:sym typeface="Avenir"/>
            </a:endParaRPr>
          </a:p>
        </p:txBody>
      </p:sp>
      <p:sp>
        <p:nvSpPr>
          <p:cNvPr id="480" name="Google Shape;480;p39"/>
          <p:cNvSpPr txBox="1"/>
          <p:nvPr/>
        </p:nvSpPr>
        <p:spPr>
          <a:xfrm>
            <a:off x="6954145" y="2472729"/>
            <a:ext cx="1372800" cy="3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en" sz="850" b="1" i="1" u="none" strike="noStrike" cap="none">
                <a:solidFill>
                  <a:schemeClr val="dk1"/>
                </a:solidFill>
                <a:latin typeface="Avenir"/>
                <a:ea typeface="Avenir"/>
                <a:cs typeface="Avenir"/>
                <a:sym typeface="Avenir"/>
              </a:rPr>
              <a:t>Eelgrass</a:t>
            </a:r>
            <a:endParaRPr sz="1200" b="0" i="0" u="none" strike="noStrike" cap="none">
              <a:solidFill>
                <a:schemeClr val="dk1"/>
              </a:solidFill>
              <a:latin typeface="Avenir"/>
              <a:ea typeface="Avenir"/>
              <a:cs typeface="Avenir"/>
              <a:sym typeface="Avenir"/>
            </a:endParaRPr>
          </a:p>
        </p:txBody>
      </p:sp>
      <p:sp>
        <p:nvSpPr>
          <p:cNvPr id="481" name="Google Shape;481;p39"/>
          <p:cNvSpPr/>
          <p:nvPr/>
        </p:nvSpPr>
        <p:spPr>
          <a:xfrm>
            <a:off x="8502834" y="1498495"/>
            <a:ext cx="216945" cy="295246"/>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 name="Google Shape;482;p39"/>
          <p:cNvGrpSpPr/>
          <p:nvPr/>
        </p:nvGrpSpPr>
        <p:grpSpPr>
          <a:xfrm>
            <a:off x="8547800" y="1919501"/>
            <a:ext cx="284585" cy="296783"/>
            <a:chOff x="-20946600" y="3317850"/>
            <a:chExt cx="304825" cy="304050"/>
          </a:xfrm>
        </p:grpSpPr>
        <p:sp>
          <p:nvSpPr>
            <p:cNvPr id="483" name="Google Shape;483;p3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 name="Google Shape;486;p39"/>
          <p:cNvGrpSpPr/>
          <p:nvPr/>
        </p:nvGrpSpPr>
        <p:grpSpPr>
          <a:xfrm>
            <a:off x="6259718" y="1472648"/>
            <a:ext cx="299751" cy="315611"/>
            <a:chOff x="-18645175" y="3708500"/>
            <a:chExt cx="306400" cy="304850"/>
          </a:xfrm>
        </p:grpSpPr>
        <p:sp>
          <p:nvSpPr>
            <p:cNvPr id="487" name="Google Shape;487;p3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 name="Google Shape;494;p39"/>
          <p:cNvGrpSpPr/>
          <p:nvPr/>
        </p:nvGrpSpPr>
        <p:grpSpPr>
          <a:xfrm>
            <a:off x="8385696" y="4179461"/>
            <a:ext cx="360882" cy="352928"/>
            <a:chOff x="-15688425" y="3707725"/>
            <a:chExt cx="304825" cy="302475"/>
          </a:xfrm>
        </p:grpSpPr>
        <p:sp>
          <p:nvSpPr>
            <p:cNvPr id="495" name="Google Shape;495;p3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 name="Google Shape;501;p39"/>
          <p:cNvGrpSpPr/>
          <p:nvPr/>
        </p:nvGrpSpPr>
        <p:grpSpPr>
          <a:xfrm>
            <a:off x="8314516" y="3454703"/>
            <a:ext cx="284567" cy="352912"/>
            <a:chOff x="-16794250" y="4058225"/>
            <a:chExt cx="305625" cy="304025"/>
          </a:xfrm>
        </p:grpSpPr>
        <p:sp>
          <p:nvSpPr>
            <p:cNvPr id="502" name="Google Shape;502;p3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 name="Google Shape;511;p39"/>
          <p:cNvGrpSpPr/>
          <p:nvPr/>
        </p:nvGrpSpPr>
        <p:grpSpPr>
          <a:xfrm>
            <a:off x="6494954" y="2090766"/>
            <a:ext cx="360879" cy="352941"/>
            <a:chOff x="-17878825" y="3334400"/>
            <a:chExt cx="270200" cy="304050"/>
          </a:xfrm>
        </p:grpSpPr>
        <p:sp>
          <p:nvSpPr>
            <p:cNvPr id="512" name="Google Shape;512;p3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9" name="Google Shape;519;p39"/>
          <p:cNvSpPr txBox="1"/>
          <p:nvPr/>
        </p:nvSpPr>
        <p:spPr>
          <a:xfrm>
            <a:off x="4058450" y="2481613"/>
            <a:ext cx="1583700" cy="3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50"/>
              <a:buFont typeface="Arial"/>
              <a:buNone/>
            </a:pPr>
            <a:r>
              <a:rPr lang="en" sz="850" b="1" i="1" u="none" strike="noStrike" cap="none">
                <a:solidFill>
                  <a:schemeClr val="dk1"/>
                </a:solidFill>
                <a:latin typeface="Avenir"/>
                <a:ea typeface="Avenir"/>
                <a:cs typeface="Avenir"/>
                <a:sym typeface="Avenir"/>
              </a:rPr>
              <a:t>Leatherback Turtle</a:t>
            </a:r>
            <a:endParaRPr sz="1200" b="0" i="0" u="none" strike="noStrike" cap="none">
              <a:solidFill>
                <a:schemeClr val="dk1"/>
              </a:solidFill>
              <a:latin typeface="Avenir"/>
              <a:ea typeface="Avenir"/>
              <a:cs typeface="Avenir"/>
              <a:sym typeface="Avenir"/>
            </a:endParaRPr>
          </a:p>
        </p:txBody>
      </p:sp>
      <p:sp>
        <p:nvSpPr>
          <p:cNvPr id="520" name="Google Shape;520;p39"/>
          <p:cNvSpPr txBox="1"/>
          <p:nvPr/>
        </p:nvSpPr>
        <p:spPr>
          <a:xfrm>
            <a:off x="4680525" y="3905663"/>
            <a:ext cx="1783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venir"/>
                <a:ea typeface="Avenir"/>
                <a:cs typeface="Avenir"/>
                <a:sym typeface="Avenir"/>
                <a:hlinkClick r:id="rId3"/>
              </a:rPr>
              <a:t>USGS - PAD-US</a:t>
            </a:r>
            <a:endParaRPr sz="10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venir"/>
                <a:ea typeface="Avenir"/>
                <a:cs typeface="Avenir"/>
                <a:sym typeface="Avenir"/>
              </a:rPr>
              <a:t>Terrestrial and Marine Protected Areas</a:t>
            </a:r>
            <a:endParaRPr sz="1000" b="0" i="0" u="none" strike="noStrike" cap="none">
              <a:solidFill>
                <a:srgbClr val="000000"/>
              </a:solidFill>
              <a:latin typeface="Avenir"/>
              <a:ea typeface="Avenir"/>
              <a:cs typeface="Avenir"/>
              <a:sym typeface="Avenir"/>
            </a:endParaRPr>
          </a:p>
        </p:txBody>
      </p:sp>
      <p:sp>
        <p:nvSpPr>
          <p:cNvPr id="521" name="Google Shape;521;p39"/>
          <p:cNvSpPr txBox="1"/>
          <p:nvPr/>
        </p:nvSpPr>
        <p:spPr>
          <a:xfrm>
            <a:off x="3968125" y="2817600"/>
            <a:ext cx="48642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sng" strike="noStrike" cap="none">
                <a:solidFill>
                  <a:schemeClr val="hlink"/>
                </a:solidFill>
                <a:latin typeface="Avenir"/>
                <a:ea typeface="Avenir"/>
                <a:cs typeface="Avenir"/>
                <a:sym typeface="Avenir"/>
                <a:hlinkClick r:id="rId4"/>
              </a:rPr>
              <a:t>US. Fishery and Wildlife Service </a:t>
            </a:r>
            <a:endParaRPr sz="11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venir"/>
                <a:ea typeface="Avenir"/>
                <a:cs typeface="Avenir"/>
                <a:sym typeface="Avenir"/>
              </a:rPr>
              <a:t>Endangered Species Library</a:t>
            </a:r>
            <a:endParaRPr sz="1100" b="0" i="0" u="none" strike="noStrike" cap="none">
              <a:solidFill>
                <a:srgbClr val="000000"/>
              </a:solidFill>
              <a:latin typeface="Avenir"/>
              <a:ea typeface="Avenir"/>
              <a:cs typeface="Avenir"/>
              <a:sym typeface="Avenir"/>
            </a:endParaRPr>
          </a:p>
        </p:txBody>
      </p:sp>
      <p:pic>
        <p:nvPicPr>
          <p:cNvPr id="522" name="Google Shape;522;p39"/>
          <p:cNvPicPr preferRelativeResize="0"/>
          <p:nvPr/>
        </p:nvPicPr>
        <p:blipFill rotWithShape="1">
          <a:blip r:embed="rId5">
            <a:alphaModFix/>
          </a:blip>
          <a:srcRect/>
          <a:stretch/>
        </p:blipFill>
        <p:spPr>
          <a:xfrm>
            <a:off x="6672587" y="3427475"/>
            <a:ext cx="1450275" cy="1104877"/>
          </a:xfrm>
          <a:prstGeom prst="rect">
            <a:avLst/>
          </a:prstGeom>
          <a:noFill/>
          <a:ln>
            <a:noFill/>
          </a:ln>
        </p:spPr>
      </p:pic>
      <p:pic>
        <p:nvPicPr>
          <p:cNvPr id="523" name="Google Shape;523;p39"/>
          <p:cNvPicPr preferRelativeResize="0"/>
          <p:nvPr/>
        </p:nvPicPr>
        <p:blipFill rotWithShape="1">
          <a:blip r:embed="rId6">
            <a:alphaModFix/>
          </a:blip>
          <a:srcRect/>
          <a:stretch/>
        </p:blipFill>
        <p:spPr>
          <a:xfrm>
            <a:off x="6919353" y="1444300"/>
            <a:ext cx="1450276" cy="968055"/>
          </a:xfrm>
          <a:prstGeom prst="rect">
            <a:avLst/>
          </a:prstGeom>
          <a:noFill/>
          <a:ln>
            <a:noFill/>
          </a:ln>
        </p:spPr>
      </p:pic>
      <p:pic>
        <p:nvPicPr>
          <p:cNvPr id="524" name="Google Shape;524;p39"/>
          <p:cNvPicPr preferRelativeResize="0"/>
          <p:nvPr/>
        </p:nvPicPr>
        <p:blipFill rotWithShape="1">
          <a:blip r:embed="rId7">
            <a:alphaModFix/>
          </a:blip>
          <a:srcRect l="10843" t="26911" r="3977"/>
          <a:stretch/>
        </p:blipFill>
        <p:spPr>
          <a:xfrm>
            <a:off x="3968125" y="1428325"/>
            <a:ext cx="2234701" cy="968049"/>
          </a:xfrm>
          <a:prstGeom prst="rect">
            <a:avLst/>
          </a:prstGeom>
          <a:noFill/>
          <a:ln>
            <a:noFill/>
          </a:ln>
        </p:spPr>
      </p:pic>
      <p:sp>
        <p:nvSpPr>
          <p:cNvPr id="525" name="Google Shape;525;p39"/>
          <p:cNvSpPr txBox="1"/>
          <p:nvPr/>
        </p:nvSpPr>
        <p:spPr>
          <a:xfrm>
            <a:off x="222650" y="4697175"/>
            <a:ext cx="645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Avenir"/>
                <a:ea typeface="Avenir"/>
                <a:cs typeface="Avenir"/>
                <a:sym typeface="Avenir"/>
              </a:rPr>
              <a:t>Chapman AD (2020). Current Best Practices for Generalizing Sensitive Species Occurrence Data. Copenhagen: GBIF. </a:t>
            </a:r>
            <a:r>
              <a:rPr lang="en" sz="900" b="0" i="0" u="sng" strike="noStrike" cap="none">
                <a:solidFill>
                  <a:srgbClr val="4BA2CE"/>
                </a:solidFill>
                <a:latin typeface="Avenir"/>
                <a:ea typeface="Avenir"/>
                <a:cs typeface="Avenir"/>
                <a:sym typeface="Avenir"/>
                <a:hlinkClick r:id="rId8">
                  <a:extLst>
                    <a:ext uri="{A12FA001-AC4F-418D-AE19-62706E023703}">
                      <ahyp:hlinkClr xmlns:ahyp="http://schemas.microsoft.com/office/drawing/2018/hyperlinkcolor" val="tx"/>
                    </a:ext>
                  </a:extLst>
                </a:hlinkClick>
              </a:rPr>
              <a:t>https://doi.org/10.15468/doc-5jp4-5g10</a:t>
            </a:r>
            <a:endParaRPr sz="900" b="0" i="0" u="none" strike="noStrike" cap="none">
              <a:solidFill>
                <a:srgbClr val="000000"/>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0"/>
          <p:cNvSpPr txBox="1"/>
          <p:nvPr/>
        </p:nvSpPr>
        <p:spPr>
          <a:xfrm>
            <a:off x="366650" y="1653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a:solidFill>
                  <a:srgbClr val="004B83"/>
                </a:solidFill>
                <a:latin typeface="Century Gothic"/>
                <a:ea typeface="Century Gothic"/>
                <a:cs typeface="Century Gothic"/>
                <a:sym typeface="Century Gothic"/>
              </a:rPr>
              <a:t>Direct vs. Indirect Identifiers</a:t>
            </a:r>
            <a:endParaRPr sz="3400" b="1" i="0" u="none" strike="noStrike" cap="none">
              <a:solidFill>
                <a:srgbClr val="004B83"/>
              </a:solidFill>
              <a:latin typeface="Century Gothic"/>
              <a:ea typeface="Century Gothic"/>
              <a:cs typeface="Century Gothic"/>
              <a:sym typeface="Century Gothic"/>
            </a:endParaRPr>
          </a:p>
        </p:txBody>
      </p:sp>
      <p:pic>
        <p:nvPicPr>
          <p:cNvPr id="531" name="Google Shape;531;p40"/>
          <p:cNvPicPr preferRelativeResize="0"/>
          <p:nvPr/>
        </p:nvPicPr>
        <p:blipFill rotWithShape="1">
          <a:blip r:embed="rId3">
            <a:alphaModFix/>
          </a:blip>
          <a:srcRect l="3850" t="6291" r="4908" b="5965"/>
          <a:stretch/>
        </p:blipFill>
        <p:spPr>
          <a:xfrm>
            <a:off x="1266550" y="696600"/>
            <a:ext cx="5837303" cy="4161149"/>
          </a:xfrm>
          <a:prstGeom prst="rect">
            <a:avLst/>
          </a:prstGeom>
          <a:noFill/>
          <a:ln>
            <a:noFill/>
          </a:ln>
        </p:spPr>
      </p:pic>
      <p:sp>
        <p:nvSpPr>
          <p:cNvPr id="532" name="Google Shape;532;p40"/>
          <p:cNvSpPr txBox="1"/>
          <p:nvPr/>
        </p:nvSpPr>
        <p:spPr>
          <a:xfrm>
            <a:off x="744325" y="4786075"/>
            <a:ext cx="6117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1C497D"/>
                </a:solidFill>
                <a:latin typeface="Century Gothic"/>
                <a:ea typeface="Century Gothic"/>
                <a:cs typeface="Century Gothic"/>
                <a:sym typeface="Century Gothic"/>
              </a:rPr>
              <a:t>Source: https://www.library.ucsb.edu/sites/default/files/dls_n3_dataprivacy_navy_0.pdf</a:t>
            </a:r>
            <a:endParaRPr sz="800" b="0" i="0" u="none" strike="noStrike" cap="none">
              <a:solidFill>
                <a:srgbClr val="1C497D"/>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1"/>
          <p:cNvSpPr txBox="1"/>
          <p:nvPr/>
        </p:nvSpPr>
        <p:spPr>
          <a:xfrm>
            <a:off x="529025" y="1166325"/>
            <a:ext cx="3951600" cy="3363300"/>
          </a:xfrm>
          <a:prstGeom prst="rect">
            <a:avLst/>
          </a:prstGeom>
          <a:noFill/>
          <a:ln>
            <a:noFill/>
          </a:ln>
        </p:spPr>
        <p:txBody>
          <a:bodyPr spcFirstLastPara="1" wrap="square" lIns="91425" tIns="91425" rIns="91425" bIns="91425" anchor="t" anchorCtr="0">
            <a:spAutoFit/>
          </a:bodyPr>
          <a:lstStyle/>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Name</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Address (all geographic subdivisions smaller than state)</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All elements (except years) of dates (e.g., birthdate, admission date, discharge date, date of death)</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Telephone numbers</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Fax numbers</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Email address</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Social Security Number</a:t>
            </a:r>
            <a:endParaRPr sz="14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Medical record number</a:t>
            </a:r>
            <a:endParaRPr sz="1600" b="0" i="0" u="none" strike="noStrike" cap="none">
              <a:solidFill>
                <a:schemeClr val="dk1"/>
              </a:solidFill>
              <a:latin typeface="Avenir"/>
              <a:ea typeface="Avenir"/>
              <a:cs typeface="Avenir"/>
              <a:sym typeface="Avenir"/>
            </a:endParaRPr>
          </a:p>
          <a:p>
            <a:pPr marL="7493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Health plan beneficiary number</a:t>
            </a:r>
            <a:endParaRPr sz="1400" b="0" i="0" u="none" strike="noStrike" cap="none">
              <a:solidFill>
                <a:schemeClr val="dk1"/>
              </a:solidFill>
              <a:latin typeface="Avenir"/>
              <a:ea typeface="Avenir"/>
              <a:cs typeface="Avenir"/>
              <a:sym typeface="Avenir"/>
            </a:endParaRPr>
          </a:p>
        </p:txBody>
      </p:sp>
      <p:sp>
        <p:nvSpPr>
          <p:cNvPr id="538" name="Google Shape;538;p41"/>
          <p:cNvSpPr txBox="1"/>
          <p:nvPr/>
        </p:nvSpPr>
        <p:spPr>
          <a:xfrm>
            <a:off x="390700" y="152200"/>
            <a:ext cx="71217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Century Gothic"/>
                <a:ea typeface="Century Gothic"/>
                <a:cs typeface="Century Gothic"/>
                <a:sym typeface="Century Gothic"/>
              </a:rPr>
              <a:t>HIPAA (identifiers)</a:t>
            </a:r>
            <a:endParaRPr sz="2800" b="1" i="0" u="none" strike="noStrike" cap="none">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Century Gothic"/>
                <a:ea typeface="Century Gothic"/>
                <a:cs typeface="Century Gothic"/>
                <a:sym typeface="Century Gothic"/>
              </a:rPr>
              <a:t>Safe Harbor Methods</a:t>
            </a:r>
            <a:endParaRPr sz="2800" b="1" i="0" u="none" strike="noStrike" cap="none">
              <a:solidFill>
                <a:schemeClr val="dk2"/>
              </a:solidFill>
              <a:latin typeface="Century Gothic"/>
              <a:ea typeface="Century Gothic"/>
              <a:cs typeface="Century Gothic"/>
              <a:sym typeface="Century Gothic"/>
            </a:endParaRPr>
          </a:p>
        </p:txBody>
      </p:sp>
      <p:sp>
        <p:nvSpPr>
          <p:cNvPr id="539" name="Google Shape;539;p41"/>
          <p:cNvSpPr txBox="1"/>
          <p:nvPr/>
        </p:nvSpPr>
        <p:spPr>
          <a:xfrm>
            <a:off x="4869550" y="1139375"/>
            <a:ext cx="3572400" cy="30939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Account number</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Social media handle</a:t>
            </a:r>
            <a:endParaRPr>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Certificate or license number</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Vehicle identifiers </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Device identifiers and serial numbers</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Web URL</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Internet Protocol (IP) Address</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Finger or voice print</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chemeClr val="dk1"/>
              </a:buClr>
              <a:buSzPts val="1400"/>
              <a:buFont typeface="Avenir"/>
              <a:buChar char="●"/>
            </a:pPr>
            <a:r>
              <a:rPr lang="en" sz="1400" b="0" i="0" u="none" strike="noStrike" cap="none">
                <a:solidFill>
                  <a:schemeClr val="dk1"/>
                </a:solidFill>
                <a:latin typeface="Avenir"/>
                <a:ea typeface="Avenir"/>
                <a:cs typeface="Avenir"/>
                <a:sym typeface="Avenir"/>
              </a:rPr>
              <a:t>Photographic image</a:t>
            </a:r>
            <a:endParaRPr sz="1400" b="0" i="0" u="none" strike="noStrike" cap="none">
              <a:solidFill>
                <a:schemeClr val="dk1"/>
              </a:solidFill>
              <a:latin typeface="Avenir"/>
              <a:ea typeface="Avenir"/>
              <a:cs typeface="Avenir"/>
              <a:sym typeface="Avenir"/>
            </a:endParaRPr>
          </a:p>
          <a:p>
            <a:pPr marL="457200" marR="0" lvl="0" indent="-317500" algn="l" rtl="0">
              <a:lnSpc>
                <a:spcPct val="125000"/>
              </a:lnSpc>
              <a:spcBef>
                <a:spcPts val="0"/>
              </a:spcBef>
              <a:spcAft>
                <a:spcPts val="0"/>
              </a:spcAft>
              <a:buClr>
                <a:srgbClr val="1C497D"/>
              </a:buClr>
              <a:buSzPts val="1400"/>
              <a:buFont typeface="Avenir"/>
              <a:buChar char="●"/>
            </a:pPr>
            <a:r>
              <a:rPr lang="en" sz="1400" b="0" i="1" u="none" strike="noStrike" cap="none">
                <a:solidFill>
                  <a:srgbClr val="1C497D"/>
                </a:solidFill>
                <a:latin typeface="Avenir"/>
                <a:ea typeface="Avenir"/>
                <a:cs typeface="Avenir"/>
                <a:sym typeface="Avenir"/>
              </a:rPr>
              <a:t>Any other characteristics that could uniquely identify individuals</a:t>
            </a:r>
            <a:r>
              <a:rPr lang="en" i="1">
                <a:solidFill>
                  <a:srgbClr val="1C497D"/>
                </a:solidFill>
                <a:latin typeface="Avenir"/>
                <a:ea typeface="Avenir"/>
                <a:cs typeface="Avenir"/>
                <a:sym typeface="Avenir"/>
              </a:rPr>
              <a:t>…</a:t>
            </a:r>
            <a:endParaRPr sz="1500" b="0" i="1" u="none" strike="noStrike" cap="none">
              <a:solidFill>
                <a:srgbClr val="1C497D"/>
              </a:solidFill>
              <a:latin typeface="Avenir"/>
              <a:ea typeface="Avenir"/>
              <a:cs typeface="Avenir"/>
              <a:sym typeface="Avenir"/>
            </a:endParaRPr>
          </a:p>
        </p:txBody>
      </p:sp>
      <p:sp>
        <p:nvSpPr>
          <p:cNvPr id="540" name="Google Shape;540;p41"/>
          <p:cNvSpPr txBox="1"/>
          <p:nvPr/>
        </p:nvSpPr>
        <p:spPr>
          <a:xfrm>
            <a:off x="682975" y="4778875"/>
            <a:ext cx="50211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dk1"/>
                </a:solidFill>
                <a:latin typeface="Century Gothic"/>
                <a:ea typeface="Century Gothic"/>
                <a:cs typeface="Century Gothic"/>
                <a:sym typeface="Century Gothic"/>
              </a:rPr>
              <a:t>https://safety.uoregon.edu/de-identification-guidelines</a:t>
            </a:r>
            <a:r>
              <a:rPr lang="en" sz="800" b="0" i="0" u="none" strike="noStrike" cap="none">
                <a:solidFill>
                  <a:schemeClr val="dk1"/>
                </a:solidFill>
                <a:latin typeface="Century Gothic"/>
                <a:ea typeface="Century Gothic"/>
                <a:cs typeface="Century Gothic"/>
                <a:sym typeface="Century Gothic"/>
              </a:rPr>
              <a:t> reading: </a:t>
            </a:r>
            <a:r>
              <a:rPr lang="en" sz="800" b="0" i="0" u="none" strike="noStrike" cap="none">
                <a:solidFill>
                  <a:schemeClr val="dk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2"/>
          <p:cNvSpPr txBox="1"/>
          <p:nvPr/>
        </p:nvSpPr>
        <p:spPr>
          <a:xfrm>
            <a:off x="453550" y="1249500"/>
            <a:ext cx="8433600" cy="318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1" u="sng" strike="noStrike" cap="none">
                <a:solidFill>
                  <a:schemeClr val="dk1"/>
                </a:solidFill>
                <a:latin typeface="Avenir"/>
                <a:ea typeface="Avenir"/>
                <a:cs typeface="Avenir"/>
                <a:sym typeface="Avenir"/>
              </a:rPr>
              <a:t>Micro Data</a:t>
            </a:r>
            <a:endParaRPr sz="2200" b="0" i="1" u="sng" strike="noStrike" cap="none">
              <a:solidFill>
                <a:schemeClr val="dk1"/>
              </a:solidFill>
              <a:latin typeface="Avenir"/>
              <a:ea typeface="Avenir"/>
              <a:cs typeface="Avenir"/>
              <a:sym typeface="Avenir"/>
            </a:endParaRPr>
          </a:p>
          <a:p>
            <a:pPr marL="457200" marR="0" lvl="0" indent="-368300" algn="l" rtl="0">
              <a:lnSpc>
                <a:spcPct val="115000"/>
              </a:lnSpc>
              <a:spcBef>
                <a:spcPts val="1200"/>
              </a:spcBef>
              <a:spcAft>
                <a:spcPts val="0"/>
              </a:spcAft>
              <a:buClr>
                <a:schemeClr val="dk1"/>
              </a:buClr>
              <a:buSzPts val="2200"/>
              <a:buFont typeface="Avenir"/>
              <a:buChar char="●"/>
            </a:pPr>
            <a:r>
              <a:rPr lang="en" sz="2000" b="0" i="0" u="none" strike="noStrike" cap="none">
                <a:solidFill>
                  <a:schemeClr val="dk1"/>
                </a:solidFill>
                <a:latin typeface="Century Gothic"/>
                <a:ea typeface="Century Gothic"/>
                <a:cs typeface="Century Gothic"/>
                <a:sym typeface="Century Gothic"/>
              </a:rPr>
              <a:t>Unit-level data obtained from sample surveys, censuses, and administrative systems. </a:t>
            </a:r>
            <a:endParaRPr sz="2000" b="0" i="0" u="none" strike="noStrike" cap="none">
              <a:solidFill>
                <a:schemeClr val="dk1"/>
              </a:solidFill>
              <a:latin typeface="Century Gothic"/>
              <a:ea typeface="Century Gothic"/>
              <a:cs typeface="Century Gothic"/>
              <a:sym typeface="Century Gothic"/>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dk1"/>
              </a:solidFill>
              <a:latin typeface="Century Gothic"/>
              <a:ea typeface="Century Gothic"/>
              <a:cs typeface="Century Gothic"/>
              <a:sym typeface="Century Gothic"/>
            </a:endParaRPr>
          </a:p>
          <a:p>
            <a:pPr marL="457200" marR="0" lvl="0" indent="-368300" algn="l" rtl="0">
              <a:lnSpc>
                <a:spcPct val="115000"/>
              </a:lnSpc>
              <a:spcBef>
                <a:spcPts val="0"/>
              </a:spcBef>
              <a:spcAft>
                <a:spcPts val="0"/>
              </a:spcAft>
              <a:buClr>
                <a:schemeClr val="dk1"/>
              </a:buClr>
              <a:buSzPts val="2200"/>
              <a:buFont typeface="Avenir"/>
              <a:buChar char="●"/>
            </a:pPr>
            <a:r>
              <a:rPr lang="en" sz="2000" b="0" i="0" u="none" strike="noStrike" cap="none">
                <a:solidFill>
                  <a:schemeClr val="dk1"/>
                </a:solidFill>
                <a:latin typeface="Century Gothic"/>
                <a:ea typeface="Century Gothic"/>
                <a:cs typeface="Century Gothic"/>
                <a:sym typeface="Century Gothic"/>
              </a:rPr>
              <a:t>Provide information about characteristics of individual people or entities such as households, business enterprises, facilities, farms or even geographical areas such as villages or towns.</a:t>
            </a:r>
            <a:endParaRPr sz="2200" b="0" i="0" u="none" strike="noStrike" cap="none">
              <a:solidFill>
                <a:schemeClr val="dk1"/>
              </a:solidFill>
              <a:latin typeface="Avenir"/>
              <a:ea typeface="Avenir"/>
              <a:cs typeface="Avenir"/>
              <a:sym typeface="Avenir"/>
            </a:endParaRPr>
          </a:p>
          <a:p>
            <a:pPr marL="0" marR="0" lvl="0" indent="0" algn="l" rtl="0">
              <a:lnSpc>
                <a:spcPct val="200000"/>
              </a:lnSpc>
              <a:spcBef>
                <a:spcPts val="0"/>
              </a:spcBef>
              <a:spcAft>
                <a:spcPts val="0"/>
              </a:spcAft>
              <a:buClr>
                <a:srgbClr val="000000"/>
              </a:buClr>
              <a:buSzPts val="2000"/>
              <a:buFont typeface="Arial"/>
              <a:buNone/>
            </a:pPr>
            <a:endParaRPr sz="2000" b="0" i="0" u="none" strike="noStrike" cap="none">
              <a:solidFill>
                <a:schemeClr val="dk1"/>
              </a:solidFill>
              <a:highlight>
                <a:srgbClr val="FFFFFF"/>
              </a:highlight>
              <a:latin typeface="Avenir"/>
              <a:ea typeface="Avenir"/>
              <a:cs typeface="Avenir"/>
              <a:sym typeface="Avenir"/>
            </a:endParaRPr>
          </a:p>
        </p:txBody>
      </p:sp>
      <p:sp>
        <p:nvSpPr>
          <p:cNvPr id="546" name="Google Shape;546;p42"/>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i="0" u="none" strike="noStrike" cap="none">
                <a:solidFill>
                  <a:srgbClr val="004B83"/>
                </a:solidFill>
                <a:latin typeface="Century Gothic"/>
                <a:ea typeface="Century Gothic"/>
                <a:cs typeface="Century Gothic"/>
                <a:sym typeface="Century Gothic"/>
              </a:rPr>
              <a:t>Sensitive Data</a:t>
            </a:r>
            <a:endParaRPr sz="3400" b="1" i="0" u="none" strike="noStrike" cap="none">
              <a:solidFill>
                <a:srgbClr val="004B83"/>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3"/>
          <p:cNvSpPr txBox="1"/>
          <p:nvPr/>
        </p:nvSpPr>
        <p:spPr>
          <a:xfrm>
            <a:off x="390700" y="152200"/>
            <a:ext cx="8502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chemeClr val="dk2"/>
                </a:solidFill>
                <a:latin typeface="Century Gothic"/>
                <a:ea typeface="Century Gothic"/>
                <a:cs typeface="Century Gothic"/>
                <a:sym typeface="Century Gothic"/>
              </a:rPr>
              <a:t>Techniques to mitigate the risk of unwanted disclosure</a:t>
            </a:r>
            <a:endParaRPr sz="2500" b="1" i="0" u="none" strike="noStrike" cap="none">
              <a:solidFill>
                <a:schemeClr val="dk2"/>
              </a:solidFill>
              <a:latin typeface="Century Gothic"/>
              <a:ea typeface="Century Gothic"/>
              <a:cs typeface="Century Gothic"/>
              <a:sym typeface="Century Gothic"/>
            </a:endParaRPr>
          </a:p>
        </p:txBody>
      </p:sp>
      <p:sp>
        <p:nvSpPr>
          <p:cNvPr id="552" name="Google Shape;552;p43"/>
          <p:cNvSpPr txBox="1"/>
          <p:nvPr/>
        </p:nvSpPr>
        <p:spPr>
          <a:xfrm>
            <a:off x="337700" y="4802700"/>
            <a:ext cx="414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Century Gothic"/>
                <a:ea typeface="Century Gothic"/>
                <a:cs typeface="Century Gothic"/>
                <a:sym typeface="Century Gothic"/>
              </a:rPr>
              <a:t>Recommended reading:</a:t>
            </a:r>
            <a:r>
              <a:rPr lang="en" sz="800" b="0" i="0" u="none" strike="noStrike" cap="none">
                <a:solidFill>
                  <a:srgbClr val="000000"/>
                </a:solidFill>
                <a:latin typeface="Century Gothic"/>
                <a:ea typeface="Century Gothic"/>
                <a:cs typeface="Century Gothic"/>
                <a:sym typeface="Century Gothic"/>
              </a:rPr>
              <a:t> </a:t>
            </a:r>
            <a:r>
              <a:rPr lang="en" sz="800" b="0" i="0" u="none" strike="noStrike" cap="none">
                <a:solidFill>
                  <a:schemeClr val="lt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rgbClr val="000000"/>
              </a:solidFill>
              <a:latin typeface="Century Gothic"/>
              <a:ea typeface="Century Gothic"/>
              <a:cs typeface="Century Gothic"/>
              <a:sym typeface="Century Gothic"/>
            </a:endParaRPr>
          </a:p>
        </p:txBody>
      </p:sp>
      <p:sp>
        <p:nvSpPr>
          <p:cNvPr id="553" name="Google Shape;553;p43"/>
          <p:cNvSpPr txBox="1"/>
          <p:nvPr/>
        </p:nvSpPr>
        <p:spPr>
          <a:xfrm>
            <a:off x="478400" y="958375"/>
            <a:ext cx="8277900" cy="341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venir"/>
                <a:ea typeface="Avenir"/>
                <a:cs typeface="Avenir"/>
                <a:sym typeface="Avenir"/>
              </a:rPr>
              <a:t>If a variable might act as an indirect identifier you may also consider:</a:t>
            </a:r>
            <a:endParaRPr sz="1200" b="0" i="0" u="none" strike="noStrike" cap="none">
              <a:solidFill>
                <a:schemeClr val="dk1"/>
              </a:solidFill>
              <a:latin typeface="Avenir"/>
              <a:ea typeface="Avenir"/>
              <a:cs typeface="Avenir"/>
              <a:sym typeface="Avenir"/>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venir"/>
              <a:ea typeface="Avenir"/>
              <a:cs typeface="Avenir"/>
              <a:sym typeface="Avenir"/>
            </a:endParaRPr>
          </a:p>
          <a:p>
            <a:pPr marL="457200" marR="0" lvl="0" indent="-317500" algn="l" rtl="0">
              <a:lnSpc>
                <a:spcPct val="115000"/>
              </a:lnSpc>
              <a:spcBef>
                <a:spcPts val="1000"/>
              </a:spcBef>
              <a:spcAft>
                <a:spcPts val="0"/>
              </a:spcAft>
              <a:buClr>
                <a:schemeClr val="dk1"/>
              </a:buClr>
              <a:buSzPts val="1400"/>
              <a:buFont typeface="Avenir"/>
              <a:buChar char="●"/>
            </a:pPr>
            <a:r>
              <a:rPr lang="en" sz="1400" b="0" i="0" u="none" strike="noStrike" cap="none">
                <a:solidFill>
                  <a:schemeClr val="dk1"/>
                </a:solidFill>
                <a:highlight>
                  <a:schemeClr val="lt2"/>
                </a:highlight>
                <a:latin typeface="Avenir"/>
                <a:ea typeface="Avenir"/>
                <a:cs typeface="Avenir"/>
                <a:sym typeface="Avenir"/>
              </a:rPr>
              <a:t>Aggregation</a:t>
            </a:r>
            <a:r>
              <a:rPr lang="en" sz="1400" b="0" i="0" u="none" strike="noStrike" cap="none">
                <a:solidFill>
                  <a:schemeClr val="dk1"/>
                </a:solidFill>
                <a:latin typeface="Avenir"/>
                <a:ea typeface="Avenir"/>
                <a:cs typeface="Avenir"/>
                <a:sym typeface="Avenir"/>
              </a:rPr>
              <a:t> reducing the precision of the variable or the detail of its characteristics (e.g., remove last 4 digits of a zip code, or recode as county name)</a:t>
            </a:r>
            <a:endParaRPr sz="1400" b="0" i="0" u="none" strike="noStrike" cap="none">
              <a:solidFill>
                <a:schemeClr val="dk1"/>
              </a:solidFill>
              <a:latin typeface="Avenir"/>
              <a:ea typeface="Avenir"/>
              <a:cs typeface="Avenir"/>
              <a:sym typeface="Avenir"/>
            </a:endParaRPr>
          </a:p>
          <a:p>
            <a:pPr marL="457200" marR="0" lvl="0" indent="-317500" algn="l" rtl="0">
              <a:lnSpc>
                <a:spcPct val="115000"/>
              </a:lnSpc>
              <a:spcBef>
                <a:spcPts val="1000"/>
              </a:spcBef>
              <a:spcAft>
                <a:spcPts val="0"/>
              </a:spcAft>
              <a:buClr>
                <a:schemeClr val="dk1"/>
              </a:buClr>
              <a:buSzPts val="1400"/>
              <a:buFont typeface="Avenir"/>
              <a:buChar char="●"/>
            </a:pPr>
            <a:r>
              <a:rPr lang="en" sz="1400" b="0" i="0" u="none" strike="noStrike" cap="none">
                <a:solidFill>
                  <a:schemeClr val="dk1"/>
                </a:solidFill>
                <a:highlight>
                  <a:schemeClr val="lt2"/>
                </a:highlight>
                <a:latin typeface="Avenir"/>
                <a:ea typeface="Avenir"/>
                <a:cs typeface="Avenir"/>
                <a:sym typeface="Avenir"/>
              </a:rPr>
              <a:t>Top and bottom-coding</a:t>
            </a:r>
            <a:r>
              <a:rPr lang="en" sz="1400" b="0" i="0" u="none" strike="noStrike" cap="none">
                <a:solidFill>
                  <a:schemeClr val="dk1"/>
                </a:solidFill>
                <a:latin typeface="Avenir"/>
                <a:ea typeface="Avenir"/>
                <a:cs typeface="Avenir"/>
                <a:sym typeface="Avenir"/>
              </a:rPr>
              <a:t> restricting the upper and lower range of a variable. (e.g., income or revenue variables). </a:t>
            </a:r>
            <a:endParaRPr sz="1400" b="0" i="0" u="none" strike="noStrike" cap="none">
              <a:solidFill>
                <a:schemeClr val="dk1"/>
              </a:solidFill>
              <a:latin typeface="Avenir"/>
              <a:ea typeface="Avenir"/>
              <a:cs typeface="Avenir"/>
              <a:sym typeface="Avenir"/>
            </a:endParaRPr>
          </a:p>
          <a:p>
            <a:pPr marL="457200" marR="0" lvl="0" indent="-317500" algn="l" rtl="0">
              <a:lnSpc>
                <a:spcPct val="100000"/>
              </a:lnSpc>
              <a:spcBef>
                <a:spcPts val="1000"/>
              </a:spcBef>
              <a:spcAft>
                <a:spcPts val="0"/>
              </a:spcAft>
              <a:buClr>
                <a:schemeClr val="dk1"/>
              </a:buClr>
              <a:buSzPts val="1400"/>
              <a:buFont typeface="Avenir"/>
              <a:buChar char="●"/>
            </a:pPr>
            <a:r>
              <a:rPr lang="en" sz="1400" b="0" i="0" u="none" strike="noStrike" cap="none">
                <a:solidFill>
                  <a:schemeClr val="dk1"/>
                </a:solidFill>
                <a:highlight>
                  <a:schemeClr val="lt2"/>
                </a:highlight>
                <a:latin typeface="Avenir"/>
                <a:ea typeface="Avenir"/>
                <a:cs typeface="Avenir"/>
                <a:sym typeface="Avenir"/>
              </a:rPr>
              <a:t>Collapsing and/or combining variables</a:t>
            </a:r>
            <a:r>
              <a:rPr lang="en" sz="1400" b="0" i="0" u="none" strike="noStrike" cap="none">
                <a:solidFill>
                  <a:schemeClr val="dk1"/>
                </a:solidFill>
                <a:latin typeface="Avenir"/>
                <a:ea typeface="Avenir"/>
                <a:cs typeface="Avenir"/>
                <a:sym typeface="Avenir"/>
              </a:rPr>
              <a:t> merging data recorded in two or more variables into a single category (e.g., tribal, recreational and commercial fisheries -&gt; non-commercial and commercial).</a:t>
            </a:r>
            <a:endParaRPr sz="1400" b="0" i="0" u="none" strike="noStrike" cap="none">
              <a:solidFill>
                <a:schemeClr val="dk1"/>
              </a:solidFill>
              <a:latin typeface="Avenir"/>
              <a:ea typeface="Avenir"/>
              <a:cs typeface="Avenir"/>
              <a:sym typeface="Avenir"/>
            </a:endParaRPr>
          </a:p>
          <a:p>
            <a:pPr marL="457200" marR="0" lvl="0" indent="-317500" algn="l" rtl="0">
              <a:lnSpc>
                <a:spcPct val="100000"/>
              </a:lnSpc>
              <a:spcBef>
                <a:spcPts val="1000"/>
              </a:spcBef>
              <a:spcAft>
                <a:spcPts val="0"/>
              </a:spcAft>
              <a:buClr>
                <a:schemeClr val="dk1"/>
              </a:buClr>
              <a:buSzPts val="1400"/>
              <a:buFont typeface="Avenir"/>
              <a:buChar char="●"/>
            </a:pPr>
            <a:r>
              <a:rPr lang="en" sz="1400" b="0" i="0" u="none" strike="noStrike" cap="none">
                <a:solidFill>
                  <a:schemeClr val="dk1"/>
                </a:solidFill>
                <a:highlight>
                  <a:schemeClr val="lt2"/>
                </a:highlight>
                <a:latin typeface="Avenir"/>
                <a:ea typeface="Avenir"/>
                <a:cs typeface="Avenir"/>
                <a:sym typeface="Avenir"/>
              </a:rPr>
              <a:t>Bracketing/Categorization</a:t>
            </a:r>
            <a:r>
              <a:rPr lang="en" sz="1400" b="0" i="0" u="none" strike="noStrike" cap="none">
                <a:solidFill>
                  <a:schemeClr val="dk1"/>
                </a:solidFill>
                <a:latin typeface="Avenir"/>
                <a:ea typeface="Avenir"/>
                <a:cs typeface="Avenir"/>
                <a:sym typeface="Avenir"/>
              </a:rPr>
              <a:t> the process of transforming continuous variables into categorical variables by reporting a variable range rather than its specific value (e</a:t>
            </a:r>
            <a:r>
              <a:rPr lang="en" sz="1400" b="0" i="0" u="none" strike="noStrike" cap="none">
                <a:solidFill>
                  <a:schemeClr val="dk1"/>
                </a:solidFill>
                <a:latin typeface="Maven Pro"/>
                <a:ea typeface="Maven Pro"/>
                <a:cs typeface="Maven Pro"/>
                <a:sym typeface="Maven Pro"/>
              </a:rPr>
              <a:t>.g., number of years in the institution, range of years)</a:t>
            </a:r>
            <a:endParaRPr sz="1800" b="0" i="0" u="none" strike="noStrike" cap="none">
              <a:solidFill>
                <a:schemeClr val="dk1"/>
              </a:solidFill>
              <a:latin typeface="Avenir"/>
              <a:ea typeface="Avenir"/>
              <a:cs typeface="Avenir"/>
              <a:sym typeface="Avenir"/>
            </a:endParaRPr>
          </a:p>
        </p:txBody>
      </p:sp>
      <p:sp>
        <p:nvSpPr>
          <p:cNvPr id="554" name="Google Shape;554;p43"/>
          <p:cNvSpPr txBox="1"/>
          <p:nvPr/>
        </p:nvSpPr>
        <p:spPr>
          <a:xfrm>
            <a:off x="464050" y="4568050"/>
            <a:ext cx="8356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venir"/>
                <a:ea typeface="Avenir"/>
                <a:cs typeface="Avenir"/>
                <a:sym typeface="Avenir"/>
              </a:rPr>
              <a:t>See: </a:t>
            </a:r>
            <a:r>
              <a:rPr lang="en" sz="1200" b="0" i="0" u="sng" strike="noStrike" cap="none">
                <a:solidFill>
                  <a:schemeClr val="hlink"/>
                </a:solidFill>
                <a:latin typeface="Avenir"/>
                <a:ea typeface="Avenir"/>
                <a:cs typeface="Avenir"/>
                <a:sym typeface="Avenir"/>
                <a:hlinkClick r:id="rId4"/>
              </a:rPr>
              <a:t>https://www.sjsu.edu/research/docs/irb-deidentification-techniques-table.pdf</a:t>
            </a:r>
            <a:endParaRPr sz="12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endParaRPr sz="12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4"/>
          <p:cNvSpPr txBox="1"/>
          <p:nvPr/>
        </p:nvSpPr>
        <p:spPr>
          <a:xfrm>
            <a:off x="390700" y="152200"/>
            <a:ext cx="85029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chemeClr val="dk2"/>
                </a:solidFill>
                <a:latin typeface="Century Gothic"/>
                <a:ea typeface="Century Gothic"/>
                <a:cs typeface="Century Gothic"/>
                <a:sym typeface="Century Gothic"/>
              </a:rPr>
              <a:t>Techniques to mitigate the risk of unwanted disclosure</a:t>
            </a:r>
            <a:endParaRPr sz="2500" b="1" i="0" u="none" strike="noStrike" cap="none">
              <a:solidFill>
                <a:schemeClr val="dk2"/>
              </a:solidFill>
              <a:latin typeface="Century Gothic"/>
              <a:ea typeface="Century Gothic"/>
              <a:cs typeface="Century Gothic"/>
              <a:sym typeface="Century Gothic"/>
            </a:endParaRPr>
          </a:p>
        </p:txBody>
      </p:sp>
      <p:sp>
        <p:nvSpPr>
          <p:cNvPr id="560" name="Google Shape;560;p44"/>
          <p:cNvSpPr txBox="1"/>
          <p:nvPr/>
        </p:nvSpPr>
        <p:spPr>
          <a:xfrm>
            <a:off x="337700" y="4802700"/>
            <a:ext cx="414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Century Gothic"/>
                <a:ea typeface="Century Gothic"/>
                <a:cs typeface="Century Gothic"/>
                <a:sym typeface="Century Gothic"/>
              </a:rPr>
              <a:t>Recommended reading:</a:t>
            </a:r>
            <a:r>
              <a:rPr lang="en" sz="800" b="0" i="0" u="none" strike="noStrike" cap="none">
                <a:solidFill>
                  <a:srgbClr val="000000"/>
                </a:solidFill>
                <a:latin typeface="Century Gothic"/>
                <a:ea typeface="Century Gothic"/>
                <a:cs typeface="Century Gothic"/>
                <a:sym typeface="Century Gothic"/>
              </a:rPr>
              <a:t> </a:t>
            </a:r>
            <a:r>
              <a:rPr lang="en" sz="800" b="0" i="0" u="none" strike="noStrike" cap="none">
                <a:solidFill>
                  <a:schemeClr val="lt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rgbClr val="000000"/>
              </a:solidFill>
              <a:latin typeface="Century Gothic"/>
              <a:ea typeface="Century Gothic"/>
              <a:cs typeface="Century Gothic"/>
              <a:sym typeface="Century Gothic"/>
            </a:endParaRPr>
          </a:p>
        </p:txBody>
      </p:sp>
      <p:sp>
        <p:nvSpPr>
          <p:cNvPr id="561" name="Google Shape;561;p44"/>
          <p:cNvSpPr txBox="1">
            <a:spLocks noGrp="1"/>
          </p:cNvSpPr>
          <p:nvPr>
            <p:ph type="subTitle" idx="1"/>
          </p:nvPr>
        </p:nvSpPr>
        <p:spPr>
          <a:xfrm>
            <a:off x="490475" y="3575200"/>
            <a:ext cx="2694600" cy="644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2800"/>
              <a:buNone/>
            </a:pPr>
            <a:r>
              <a:rPr lang="en" sz="1100">
                <a:highlight>
                  <a:srgbClr val="E1E4E5"/>
                </a:highlight>
                <a:latin typeface="Avenir"/>
                <a:ea typeface="Avenir"/>
                <a:cs typeface="Avenir"/>
                <a:sym typeface="Avenir"/>
              </a:rPr>
              <a:t>Meaningful piece of data are turned into a into an alias or a random string of characters which serves as reference to the original data, but cannot be used to guess those values.</a:t>
            </a:r>
            <a:endParaRPr sz="1100">
              <a:highlight>
                <a:srgbClr val="E1E4E5"/>
              </a:highlight>
              <a:latin typeface="Avenir"/>
              <a:ea typeface="Avenir"/>
              <a:cs typeface="Avenir"/>
              <a:sym typeface="Avenir"/>
            </a:endParaRPr>
          </a:p>
          <a:p>
            <a:pPr marL="0" lvl="0" indent="0" algn="r" rtl="0">
              <a:lnSpc>
                <a:spcPct val="115000"/>
              </a:lnSpc>
              <a:spcBef>
                <a:spcPts val="1200"/>
              </a:spcBef>
              <a:spcAft>
                <a:spcPts val="0"/>
              </a:spcAft>
              <a:buSzPts val="2800"/>
              <a:buNone/>
            </a:pPr>
            <a:endParaRPr sz="1100">
              <a:highlight>
                <a:schemeClr val="lt1"/>
              </a:highlight>
              <a:latin typeface="Avenir"/>
              <a:ea typeface="Avenir"/>
              <a:cs typeface="Avenir"/>
              <a:sym typeface="Avenir"/>
            </a:endParaRPr>
          </a:p>
          <a:p>
            <a:pPr marL="0" lvl="0" indent="0" algn="r" rtl="0">
              <a:lnSpc>
                <a:spcPct val="100000"/>
              </a:lnSpc>
              <a:spcBef>
                <a:spcPts val="1200"/>
              </a:spcBef>
              <a:spcAft>
                <a:spcPts val="0"/>
              </a:spcAft>
              <a:buSzPts val="2800"/>
              <a:buNone/>
            </a:pPr>
            <a:endParaRPr sz="1100">
              <a:latin typeface="Avenir"/>
              <a:ea typeface="Avenir"/>
              <a:cs typeface="Avenir"/>
              <a:sym typeface="Avenir"/>
            </a:endParaRPr>
          </a:p>
        </p:txBody>
      </p:sp>
      <p:sp>
        <p:nvSpPr>
          <p:cNvPr id="562" name="Google Shape;562;p44"/>
          <p:cNvSpPr txBox="1">
            <a:spLocks noGrp="1"/>
          </p:cNvSpPr>
          <p:nvPr>
            <p:ph type="ctrTitle" idx="4294967295"/>
          </p:nvPr>
        </p:nvSpPr>
        <p:spPr>
          <a:xfrm>
            <a:off x="515025" y="918975"/>
            <a:ext cx="2694600" cy="644700"/>
          </a:xfrm>
          <a:prstGeom prst="rect">
            <a:avLst/>
          </a:prstGeom>
          <a:noFill/>
          <a:ln>
            <a:noFill/>
          </a:ln>
        </p:spPr>
        <p:txBody>
          <a:bodyPr spcFirstLastPara="1" wrap="square" lIns="68575" tIns="34275" rIns="68575" bIns="34275" anchor="ctr" anchorCtr="0">
            <a:noAutofit/>
          </a:bodyPr>
          <a:lstStyle/>
          <a:p>
            <a:pPr marL="0" marR="0" lvl="0" indent="0" algn="r"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Redaction</a:t>
            </a:r>
            <a:endParaRPr sz="1400" b="1" i="0" u="none" strike="noStrike" cap="none">
              <a:solidFill>
                <a:schemeClr val="dk2"/>
              </a:solidFill>
              <a:latin typeface="Avenir"/>
              <a:ea typeface="Avenir"/>
              <a:cs typeface="Avenir"/>
              <a:sym typeface="Avenir"/>
            </a:endParaRPr>
          </a:p>
          <a:p>
            <a:pPr marL="0" marR="0" lvl="0" indent="0" algn="r"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(Suppression)</a:t>
            </a:r>
            <a:endParaRPr sz="1400" b="1" i="0" u="none" strike="noStrike" cap="none">
              <a:solidFill>
                <a:schemeClr val="dk2"/>
              </a:solidFill>
              <a:latin typeface="Avenir"/>
              <a:ea typeface="Avenir"/>
              <a:cs typeface="Avenir"/>
              <a:sym typeface="Avenir"/>
            </a:endParaRPr>
          </a:p>
        </p:txBody>
      </p:sp>
      <p:sp>
        <p:nvSpPr>
          <p:cNvPr id="563" name="Google Shape;563;p44"/>
          <p:cNvSpPr txBox="1">
            <a:spLocks noGrp="1"/>
          </p:cNvSpPr>
          <p:nvPr>
            <p:ph type="subTitle" idx="1"/>
          </p:nvPr>
        </p:nvSpPr>
        <p:spPr>
          <a:xfrm>
            <a:off x="890225" y="1814300"/>
            <a:ext cx="2323200" cy="6447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highlight>
                  <a:srgbClr val="E1E4E5"/>
                </a:highlight>
                <a:latin typeface="Avenir"/>
                <a:ea typeface="Avenir"/>
                <a:cs typeface="Avenir"/>
                <a:sym typeface="Avenir"/>
              </a:rPr>
              <a:t>Removal of identifiers that can put subjects’ identities and privacy at risk. </a:t>
            </a:r>
            <a:endParaRPr sz="1100" b="0" i="0" u="none" strike="noStrike" cap="none">
              <a:solidFill>
                <a:srgbClr val="000000"/>
              </a:solidFill>
              <a:highlight>
                <a:srgbClr val="E1E4E5"/>
              </a:highlight>
              <a:latin typeface="Avenir"/>
              <a:ea typeface="Avenir"/>
              <a:cs typeface="Avenir"/>
              <a:sym typeface="Avenir"/>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202124"/>
              </a:solidFill>
              <a:highlight>
                <a:schemeClr val="lt1"/>
              </a:highlight>
              <a:latin typeface="Avenir"/>
              <a:ea typeface="Avenir"/>
              <a:cs typeface="Avenir"/>
              <a:sym typeface="Avenir"/>
            </a:endParaRPr>
          </a:p>
          <a:p>
            <a:pPr marL="0" marR="0" lvl="0" indent="0" algn="l" rtl="0">
              <a:lnSpc>
                <a:spcPct val="100000"/>
              </a:lnSpc>
              <a:spcBef>
                <a:spcPts val="1200"/>
              </a:spcBef>
              <a:spcAft>
                <a:spcPts val="0"/>
              </a:spcAft>
              <a:buClr>
                <a:srgbClr val="000000"/>
              </a:buClr>
              <a:buSzPts val="1100"/>
              <a:buFont typeface="Arial"/>
              <a:buNone/>
            </a:pPr>
            <a:endParaRPr sz="1100" b="0" i="0" u="none" strike="noStrike" cap="none">
              <a:solidFill>
                <a:srgbClr val="000000"/>
              </a:solidFill>
              <a:latin typeface="Avenir"/>
              <a:ea typeface="Avenir"/>
              <a:cs typeface="Avenir"/>
              <a:sym typeface="Avenir"/>
            </a:endParaRPr>
          </a:p>
        </p:txBody>
      </p:sp>
      <p:sp>
        <p:nvSpPr>
          <p:cNvPr id="564" name="Google Shape;564;p44"/>
          <p:cNvSpPr txBox="1">
            <a:spLocks noGrp="1"/>
          </p:cNvSpPr>
          <p:nvPr>
            <p:ph type="ctrTitle" idx="4294967295"/>
          </p:nvPr>
        </p:nvSpPr>
        <p:spPr>
          <a:xfrm>
            <a:off x="293925" y="2475775"/>
            <a:ext cx="2868300" cy="644700"/>
          </a:xfrm>
          <a:prstGeom prst="rect">
            <a:avLst/>
          </a:prstGeom>
          <a:noFill/>
          <a:ln>
            <a:noFill/>
          </a:ln>
        </p:spPr>
        <p:txBody>
          <a:bodyPr spcFirstLastPara="1" wrap="square" lIns="68575" tIns="34275" rIns="68575" bIns="34275" anchor="ctr" anchorCtr="0">
            <a:noAutofit/>
          </a:bodyPr>
          <a:lstStyle/>
          <a:p>
            <a:pPr marL="0" marR="0" lvl="0" indent="0" algn="r"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Pseudonymization</a:t>
            </a:r>
            <a:endParaRPr sz="1400" b="1" i="0" u="none" strike="noStrike" cap="none">
              <a:solidFill>
                <a:schemeClr val="dk2"/>
              </a:solidFill>
              <a:latin typeface="Avenir"/>
              <a:ea typeface="Avenir"/>
              <a:cs typeface="Avenir"/>
              <a:sym typeface="Avenir"/>
            </a:endParaRPr>
          </a:p>
          <a:p>
            <a:pPr marL="0" marR="0" lvl="0" indent="0" algn="r"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(Tokenization/Hashing)</a:t>
            </a:r>
            <a:endParaRPr sz="1400" b="1" i="0" u="none" strike="noStrike" cap="none">
              <a:solidFill>
                <a:schemeClr val="dk2"/>
              </a:solidFill>
              <a:latin typeface="Avenir"/>
              <a:ea typeface="Avenir"/>
              <a:cs typeface="Avenir"/>
              <a:sym typeface="Avenir"/>
            </a:endParaRPr>
          </a:p>
        </p:txBody>
      </p:sp>
      <p:sp>
        <p:nvSpPr>
          <p:cNvPr id="565" name="Google Shape;565;p44"/>
          <p:cNvSpPr/>
          <p:nvPr/>
        </p:nvSpPr>
        <p:spPr>
          <a:xfrm>
            <a:off x="3213425" y="2777575"/>
            <a:ext cx="7239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4"/>
          <p:cNvSpPr/>
          <p:nvPr/>
        </p:nvSpPr>
        <p:spPr>
          <a:xfrm>
            <a:off x="4592350" y="12167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4"/>
          <p:cNvSpPr/>
          <p:nvPr/>
        </p:nvSpPr>
        <p:spPr>
          <a:xfrm>
            <a:off x="4592350" y="27775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4"/>
          <p:cNvSpPr txBox="1">
            <a:spLocks noGrp="1"/>
          </p:cNvSpPr>
          <p:nvPr>
            <p:ph type="ctrTitle" idx="4294967295"/>
          </p:nvPr>
        </p:nvSpPr>
        <p:spPr>
          <a:xfrm>
            <a:off x="5412375" y="1021800"/>
            <a:ext cx="3665400" cy="644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Randomization</a:t>
            </a:r>
            <a:endParaRPr sz="1400" b="1" i="0" u="none" strike="noStrike" cap="none">
              <a:solidFill>
                <a:schemeClr val="dk2"/>
              </a:solidFill>
              <a:latin typeface="Avenir"/>
              <a:ea typeface="Avenir"/>
              <a:cs typeface="Avenir"/>
              <a:sym typeface="Avenir"/>
            </a:endParaRPr>
          </a:p>
          <a:p>
            <a:pPr marL="0" marR="0" lvl="0" indent="0" algn="l"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(Swapping/Shuffling) </a:t>
            </a:r>
            <a:endParaRPr sz="1400" b="1" i="0" u="none" strike="noStrike" cap="none">
              <a:solidFill>
                <a:schemeClr val="dk2"/>
              </a:solidFill>
              <a:latin typeface="Avenir"/>
              <a:ea typeface="Avenir"/>
              <a:cs typeface="Avenir"/>
              <a:sym typeface="Avenir"/>
            </a:endParaRPr>
          </a:p>
        </p:txBody>
      </p:sp>
      <p:sp>
        <p:nvSpPr>
          <p:cNvPr id="569" name="Google Shape;569;p44"/>
          <p:cNvSpPr txBox="1">
            <a:spLocks noGrp="1"/>
          </p:cNvSpPr>
          <p:nvPr>
            <p:ph type="ctrTitle" idx="4294967295"/>
          </p:nvPr>
        </p:nvSpPr>
        <p:spPr>
          <a:xfrm>
            <a:off x="5437325" y="2543588"/>
            <a:ext cx="2550600" cy="644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Noising</a:t>
            </a:r>
            <a:endParaRPr sz="1400" b="1" i="0" u="none" strike="noStrike" cap="none">
              <a:solidFill>
                <a:schemeClr val="dk2"/>
              </a:solidFill>
              <a:latin typeface="Avenir"/>
              <a:ea typeface="Avenir"/>
              <a:cs typeface="Avenir"/>
              <a:sym typeface="Avenir"/>
            </a:endParaRPr>
          </a:p>
          <a:p>
            <a:pPr marL="0" marR="0" lvl="0" indent="0" algn="l" rtl="0">
              <a:lnSpc>
                <a:spcPct val="90000"/>
              </a:lnSpc>
              <a:spcBef>
                <a:spcPts val="0"/>
              </a:spcBef>
              <a:spcAft>
                <a:spcPts val="0"/>
              </a:spcAft>
              <a:buClr>
                <a:schemeClr val="dk2"/>
              </a:buClr>
              <a:buSzPts val="2700"/>
              <a:buFont typeface="Century Gothic"/>
              <a:buNone/>
            </a:pPr>
            <a:r>
              <a:rPr lang="en" sz="1400" b="1" i="0" u="none" strike="noStrike" cap="none">
                <a:solidFill>
                  <a:schemeClr val="dk2"/>
                </a:solidFill>
                <a:latin typeface="Avenir"/>
                <a:ea typeface="Avenir"/>
                <a:cs typeface="Avenir"/>
                <a:sym typeface="Avenir"/>
              </a:rPr>
              <a:t>(Disturbing)</a:t>
            </a:r>
            <a:endParaRPr sz="1400" b="1" i="0" u="none" strike="noStrike" cap="none">
              <a:solidFill>
                <a:schemeClr val="dk2"/>
              </a:solidFill>
              <a:latin typeface="Avenir"/>
              <a:ea typeface="Avenir"/>
              <a:cs typeface="Avenir"/>
              <a:sym typeface="Avenir"/>
            </a:endParaRPr>
          </a:p>
        </p:txBody>
      </p:sp>
      <p:sp>
        <p:nvSpPr>
          <p:cNvPr id="570" name="Google Shape;570;p44"/>
          <p:cNvSpPr txBox="1">
            <a:spLocks noGrp="1"/>
          </p:cNvSpPr>
          <p:nvPr>
            <p:ph type="subTitle" idx="1"/>
          </p:nvPr>
        </p:nvSpPr>
        <p:spPr>
          <a:xfrm>
            <a:off x="5412375" y="1742700"/>
            <a:ext cx="3576900" cy="644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200"/>
              </a:spcAft>
              <a:buClr>
                <a:srgbClr val="000000"/>
              </a:buClr>
              <a:buSzPts val="1100"/>
              <a:buFont typeface="Arial"/>
              <a:buNone/>
            </a:pPr>
            <a:r>
              <a:rPr lang="en" sz="1100" b="0" i="0" u="none" strike="noStrike" cap="none">
                <a:solidFill>
                  <a:srgbClr val="000000"/>
                </a:solidFill>
                <a:highlight>
                  <a:srgbClr val="E1E4E5"/>
                </a:highlight>
                <a:latin typeface="Avenir"/>
                <a:ea typeface="Avenir"/>
                <a:cs typeface="Avenir"/>
                <a:sym typeface="Avenir"/>
              </a:rPr>
              <a:t>Data for one or more variables are switched with another record, so that the data does not know whether the real data values correspond to certain records.</a:t>
            </a:r>
            <a:endParaRPr sz="1100" b="0" i="0" u="none" strike="noStrike" cap="none">
              <a:solidFill>
                <a:srgbClr val="000000"/>
              </a:solidFill>
              <a:latin typeface="Avenir"/>
              <a:ea typeface="Avenir"/>
              <a:cs typeface="Avenir"/>
              <a:sym typeface="Avenir"/>
            </a:endParaRPr>
          </a:p>
        </p:txBody>
      </p:sp>
      <p:sp>
        <p:nvSpPr>
          <p:cNvPr id="571" name="Google Shape;571;p44"/>
          <p:cNvSpPr txBox="1">
            <a:spLocks noGrp="1"/>
          </p:cNvSpPr>
          <p:nvPr>
            <p:ph type="subTitle" idx="2"/>
          </p:nvPr>
        </p:nvSpPr>
        <p:spPr>
          <a:xfrm>
            <a:off x="5412375" y="3414650"/>
            <a:ext cx="3083100" cy="644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highlight>
                  <a:srgbClr val="E1E4E5"/>
                </a:highlight>
                <a:latin typeface="Avenir"/>
                <a:ea typeface="Avenir"/>
                <a:cs typeface="Avenir"/>
                <a:sym typeface="Avenir"/>
              </a:rPr>
              <a:t>Slightly modification of the original dataset by applying techniques that round numbers and add random variation.</a:t>
            </a:r>
            <a:endParaRPr sz="1100" b="0" i="0" u="none" strike="noStrike" cap="none">
              <a:solidFill>
                <a:srgbClr val="000000"/>
              </a:solidFill>
              <a:highlight>
                <a:srgbClr val="E1E4E5"/>
              </a:highlight>
              <a:latin typeface="Avenir"/>
              <a:ea typeface="Avenir"/>
              <a:cs typeface="Avenir"/>
              <a:sym typeface="Avenir"/>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highlight>
                <a:srgbClr val="9E9E9E"/>
              </a:highlight>
              <a:latin typeface="Avenir"/>
              <a:ea typeface="Avenir"/>
              <a:cs typeface="Avenir"/>
              <a:sym typeface="Avenir"/>
            </a:endParaRPr>
          </a:p>
          <a:p>
            <a:pPr marL="457200" marR="0" lvl="0" indent="0" algn="l" rtl="0">
              <a:lnSpc>
                <a:spcPct val="100000"/>
              </a:lnSpc>
              <a:spcBef>
                <a:spcPts val="1200"/>
              </a:spcBef>
              <a:spcAft>
                <a:spcPts val="0"/>
              </a:spcAft>
              <a:buClr>
                <a:srgbClr val="000000"/>
              </a:buClr>
              <a:buSzPts val="1100"/>
              <a:buFont typeface="Arial"/>
              <a:buNone/>
            </a:pPr>
            <a:endParaRPr sz="1100" b="0" i="0" u="none" strike="noStrike" cap="none">
              <a:solidFill>
                <a:srgbClr val="000000"/>
              </a:solidFill>
              <a:highlight>
                <a:srgbClr val="9E9E9E"/>
              </a:highlight>
              <a:latin typeface="Avenir"/>
              <a:ea typeface="Avenir"/>
              <a:cs typeface="Avenir"/>
              <a:sym typeface="Avenir"/>
            </a:endParaRPr>
          </a:p>
        </p:txBody>
      </p:sp>
      <p:sp>
        <p:nvSpPr>
          <p:cNvPr id="572" name="Google Shape;572;p44"/>
          <p:cNvSpPr/>
          <p:nvPr/>
        </p:nvSpPr>
        <p:spPr>
          <a:xfrm>
            <a:off x="3213425" y="1216775"/>
            <a:ext cx="7239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3" name="Google Shape;573;p44"/>
          <p:cNvGrpSpPr/>
          <p:nvPr/>
        </p:nvGrpSpPr>
        <p:grpSpPr>
          <a:xfrm>
            <a:off x="3416558" y="1419341"/>
            <a:ext cx="317645" cy="318757"/>
            <a:chOff x="5779408" y="3699191"/>
            <a:chExt cx="317645" cy="318757"/>
          </a:xfrm>
        </p:grpSpPr>
        <p:sp>
          <p:nvSpPr>
            <p:cNvPr id="574" name="Google Shape;574;p44"/>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4"/>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6" name="Google Shape;576;p44"/>
          <p:cNvGrpSpPr/>
          <p:nvPr/>
        </p:nvGrpSpPr>
        <p:grpSpPr>
          <a:xfrm>
            <a:off x="3374088" y="2960619"/>
            <a:ext cx="360103" cy="368559"/>
            <a:chOff x="1310655" y="3360527"/>
            <a:chExt cx="306314" cy="347402"/>
          </a:xfrm>
        </p:grpSpPr>
        <p:sp>
          <p:nvSpPr>
            <p:cNvPr id="577" name="Google Shape;577;p44"/>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4"/>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4"/>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4"/>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4"/>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 name="Google Shape;582;p44"/>
          <p:cNvGrpSpPr/>
          <p:nvPr/>
        </p:nvGrpSpPr>
        <p:grpSpPr>
          <a:xfrm>
            <a:off x="4774241" y="1375843"/>
            <a:ext cx="360101" cy="438450"/>
            <a:chOff x="4727025" y="1332775"/>
            <a:chExt cx="59900" cy="69625"/>
          </a:xfrm>
        </p:grpSpPr>
        <p:sp>
          <p:nvSpPr>
            <p:cNvPr id="583" name="Google Shape;583;p4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84" name="Google Shape;584;p4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585" name="Google Shape;585;p44"/>
          <p:cNvGrpSpPr/>
          <p:nvPr/>
        </p:nvGrpSpPr>
        <p:grpSpPr>
          <a:xfrm>
            <a:off x="4788288" y="2993321"/>
            <a:ext cx="332019" cy="310788"/>
            <a:chOff x="6577238" y="2457221"/>
            <a:chExt cx="332019" cy="310788"/>
          </a:xfrm>
        </p:grpSpPr>
        <p:sp>
          <p:nvSpPr>
            <p:cNvPr id="586" name="Google Shape;586;p44"/>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4"/>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4"/>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4"/>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4"/>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4"/>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2" name="Google Shape;592;p44"/>
          <p:cNvSpPr txBox="1"/>
          <p:nvPr/>
        </p:nvSpPr>
        <p:spPr>
          <a:xfrm>
            <a:off x="0" y="4204350"/>
            <a:ext cx="9144000" cy="738900"/>
          </a:xfrm>
          <a:prstGeom prst="rect">
            <a:avLst/>
          </a:prstGeom>
          <a:noFill/>
          <a:ln>
            <a:noFill/>
          </a:ln>
        </p:spPr>
        <p:txBody>
          <a:bodyPr spcFirstLastPara="1" wrap="square" lIns="57150"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2"/>
                </a:solidFill>
                <a:highlight>
                  <a:schemeClr val="lt2"/>
                </a:highlight>
                <a:latin typeface="Avenir"/>
                <a:ea typeface="Avenir"/>
                <a:cs typeface="Avenir"/>
                <a:sym typeface="Avenir"/>
              </a:rPr>
              <a:t>Non-perturbative methods</a:t>
            </a:r>
            <a:r>
              <a:rPr lang="en" sz="1200" b="0" i="0" u="none" strike="noStrike" cap="none">
                <a:solidFill>
                  <a:schemeClr val="dk2"/>
                </a:solidFill>
                <a:highlight>
                  <a:schemeClr val="lt2"/>
                </a:highlight>
                <a:latin typeface="Avenir"/>
                <a:ea typeface="Avenir"/>
                <a:cs typeface="Avenir"/>
                <a:sym typeface="Avenir"/>
              </a:rPr>
              <a:t>: reduces the detail or precision in the data with no distortion to the data structure</a:t>
            </a:r>
            <a:endParaRPr sz="1200" b="0" i="0" u="none" strike="noStrike" cap="none">
              <a:solidFill>
                <a:schemeClr val="dk2"/>
              </a:solidFill>
              <a:highlight>
                <a:schemeClr val="lt2"/>
              </a:highlight>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2"/>
              </a:solidFill>
              <a:highlight>
                <a:schemeClr val="lt2"/>
              </a:highlight>
              <a:latin typeface="Avenir"/>
              <a:ea typeface="Avenir"/>
              <a:cs typeface="Avenir"/>
              <a:sym typeface="Avenir"/>
            </a:endParaRPr>
          </a:p>
          <a:p>
            <a:pPr marL="0" marR="0" lvl="0" indent="0" algn="ctr" rtl="0">
              <a:lnSpc>
                <a:spcPct val="100000"/>
              </a:lnSpc>
              <a:spcBef>
                <a:spcPts val="0"/>
              </a:spcBef>
              <a:spcAft>
                <a:spcPts val="3600"/>
              </a:spcAft>
              <a:buClr>
                <a:srgbClr val="000000"/>
              </a:buClr>
              <a:buSzPts val="1200"/>
              <a:buFont typeface="Arial"/>
              <a:buNone/>
            </a:pPr>
            <a:r>
              <a:rPr lang="en" sz="1200" b="1" i="0" u="none" strike="noStrike" cap="none">
                <a:solidFill>
                  <a:schemeClr val="dk2"/>
                </a:solidFill>
                <a:highlight>
                  <a:schemeClr val="accent3"/>
                </a:highlight>
                <a:latin typeface="Avenir"/>
                <a:ea typeface="Avenir"/>
                <a:cs typeface="Avenir"/>
                <a:sym typeface="Avenir"/>
              </a:rPr>
              <a:t>Perturbative methods</a:t>
            </a:r>
            <a:r>
              <a:rPr lang="en" sz="1200" b="0" i="0" u="none" strike="noStrike" cap="none">
                <a:solidFill>
                  <a:schemeClr val="dk2"/>
                </a:solidFill>
                <a:highlight>
                  <a:schemeClr val="accent3"/>
                </a:highlight>
                <a:latin typeface="Avenir"/>
                <a:ea typeface="Avenir"/>
                <a:cs typeface="Avenir"/>
                <a:sym typeface="Avenir"/>
              </a:rPr>
              <a:t>: creates uncertainty around the true values</a:t>
            </a:r>
            <a:endParaRPr sz="1200" b="0" i="0" u="none" strike="noStrike" cap="none">
              <a:solidFill>
                <a:schemeClr val="dk2"/>
              </a:solidFill>
              <a:highlight>
                <a:schemeClr val="accent3"/>
              </a:highlight>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2"/>
              </a:solidFill>
              <a:latin typeface="Century Gothic"/>
              <a:ea typeface="Century Gothic"/>
              <a:cs typeface="Century Gothic"/>
              <a:sym typeface="Century Gothic"/>
            </a:endParaRPr>
          </a:p>
        </p:txBody>
      </p:sp>
      <p:sp>
        <p:nvSpPr>
          <p:cNvPr id="598" name="Google Shape;598;p45"/>
          <p:cNvSpPr txBox="1">
            <a:spLocks noGrp="1"/>
          </p:cNvSpPr>
          <p:nvPr>
            <p:ph type="title" idx="4294967295"/>
          </p:nvPr>
        </p:nvSpPr>
        <p:spPr>
          <a:xfrm>
            <a:off x="534025" y="382750"/>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2700"/>
              <a:buNone/>
            </a:pPr>
            <a:r>
              <a:rPr lang="en" sz="3000"/>
              <a:t>Other Recommended Measures</a:t>
            </a:r>
            <a:endParaRPr sz="3000"/>
          </a:p>
        </p:txBody>
      </p:sp>
      <p:sp>
        <p:nvSpPr>
          <p:cNvPr id="599" name="Google Shape;599;p45"/>
          <p:cNvSpPr txBox="1"/>
          <p:nvPr/>
        </p:nvSpPr>
        <p:spPr>
          <a:xfrm>
            <a:off x="337700" y="1171625"/>
            <a:ext cx="8371500" cy="292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venir"/>
                <a:ea typeface="Avenir"/>
                <a:cs typeface="Avenir"/>
                <a:sym typeface="Avenir"/>
              </a:rPr>
              <a:t> </a:t>
            </a:r>
            <a:endParaRPr sz="18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Avoid sharing tables with small cell sizes (i.e., fewer than 5 respondents)  </a:t>
            </a:r>
            <a:endParaRPr sz="2000" b="0" i="0" u="none" strike="noStrike" cap="none">
              <a:solidFill>
                <a:schemeClr val="dk1"/>
              </a:solidFill>
              <a:latin typeface="Avenir"/>
              <a:ea typeface="Avenir"/>
              <a:cs typeface="Avenir"/>
              <a:sym typeface="Avenir"/>
            </a:endParaRPr>
          </a:p>
          <a:p>
            <a:pPr marL="45720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venir"/>
                <a:ea typeface="Avenir"/>
                <a:cs typeface="Avenir"/>
                <a:sym typeface="Avenir"/>
              </a:rPr>
              <a:t> </a:t>
            </a:r>
            <a:endParaRPr sz="20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Be cautious when slicing the data into small subgroups or areas  </a:t>
            </a:r>
            <a:endParaRPr sz="2000" b="0" i="0" u="none" strike="noStrike" cap="none">
              <a:solidFill>
                <a:schemeClr val="dk1"/>
              </a:solidFill>
              <a:latin typeface="Avenir"/>
              <a:ea typeface="Avenir"/>
              <a:cs typeface="Avenir"/>
              <a:sym typeface="Avenir"/>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Avoid listings of cases with outliers</a:t>
            </a:r>
            <a:endParaRPr sz="2000" b="0" i="0" u="none" strike="noStrike" cap="none">
              <a:solidFill>
                <a:schemeClr val="dk1"/>
              </a:solidFill>
              <a:latin typeface="Avenir"/>
              <a:ea typeface="Avenir"/>
              <a:cs typeface="Avenir"/>
              <a:sym typeface="Avenir"/>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Make sure to document the rationale behind the data transforms</a:t>
            </a:r>
            <a:endParaRPr sz="2000" b="0" i="0" u="none" strike="noStrike" cap="none">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cxnSp>
        <p:nvCxnSpPr>
          <p:cNvPr id="604" name="Google Shape;604;p46"/>
          <p:cNvCxnSpPr/>
          <p:nvPr/>
        </p:nvCxnSpPr>
        <p:spPr>
          <a:xfrm rot="10800000">
            <a:off x="25" y="1364400"/>
            <a:ext cx="2960400" cy="2395200"/>
          </a:xfrm>
          <a:prstGeom prst="bentConnector3">
            <a:avLst>
              <a:gd name="adj1" fmla="val 80830"/>
            </a:avLst>
          </a:prstGeom>
          <a:noFill/>
          <a:ln w="9525" cap="flat" cmpd="sng">
            <a:solidFill>
              <a:schemeClr val="lt2"/>
            </a:solidFill>
            <a:prstDash val="solid"/>
            <a:round/>
            <a:headEnd type="none" w="sm" len="sm"/>
            <a:tailEnd type="none" w="sm" len="sm"/>
          </a:ln>
        </p:spPr>
      </p:cxnSp>
      <p:sp>
        <p:nvSpPr>
          <p:cNvPr id="605" name="Google Shape;605;p46"/>
          <p:cNvSpPr txBox="1"/>
          <p:nvPr/>
        </p:nvSpPr>
        <p:spPr>
          <a:xfrm>
            <a:off x="503600" y="1566850"/>
            <a:ext cx="42174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50"/>
              <a:buFont typeface="Arial"/>
              <a:buNone/>
            </a:pPr>
            <a:endParaRPr sz="1450" b="0" i="0" u="none" strike="noStrike" cap="none">
              <a:solidFill>
                <a:schemeClr val="dk1"/>
              </a:solidFill>
              <a:latin typeface="Avenir"/>
              <a:ea typeface="Avenir"/>
              <a:cs typeface="Avenir"/>
              <a:sym typeface="Avenir"/>
            </a:endParaRPr>
          </a:p>
          <a:p>
            <a:pPr marL="457200" marR="0" lvl="0" indent="-320675" algn="l" rtl="0">
              <a:lnSpc>
                <a:spcPct val="100000"/>
              </a:lnSpc>
              <a:spcBef>
                <a:spcPts val="0"/>
              </a:spcBef>
              <a:spcAft>
                <a:spcPts val="0"/>
              </a:spcAft>
              <a:buClr>
                <a:schemeClr val="dk1"/>
              </a:buClr>
              <a:buSzPts val="1450"/>
              <a:buFont typeface="Avenir"/>
              <a:buChar char="●"/>
            </a:pPr>
            <a:r>
              <a:rPr lang="en" sz="1450" b="0" i="0" u="none" strike="noStrike" cap="none">
                <a:solidFill>
                  <a:schemeClr val="dk1"/>
                </a:solidFill>
                <a:latin typeface="Avenir"/>
                <a:ea typeface="Avenir"/>
                <a:cs typeface="Avenir"/>
                <a:sym typeface="Avenir"/>
              </a:rPr>
              <a:t>~ 90% of the U.S. population could be easily identified by ZIP code, date of birth, and gender, in combination with any secondary health data sold by pharmacies and data analytics companies.</a:t>
            </a:r>
            <a:endParaRPr sz="1400" b="0" i="0" u="none" strike="noStrike" cap="none">
              <a:solidFill>
                <a:schemeClr val="dk1"/>
              </a:solidFill>
              <a:latin typeface="Avenir"/>
              <a:ea typeface="Avenir"/>
              <a:cs typeface="Avenir"/>
              <a:sym typeface="Avenir"/>
            </a:endParaRPr>
          </a:p>
        </p:txBody>
      </p:sp>
      <p:sp>
        <p:nvSpPr>
          <p:cNvPr id="606" name="Google Shape;606;p46"/>
          <p:cNvSpPr txBox="1"/>
          <p:nvPr/>
        </p:nvSpPr>
        <p:spPr>
          <a:xfrm>
            <a:off x="4806888" y="1283850"/>
            <a:ext cx="4025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venir"/>
                <a:ea typeface="Avenir"/>
                <a:cs typeface="Avenir"/>
                <a:sym typeface="Avenir"/>
              </a:rPr>
              <a:t>Dr. Latanya Sweeney (k-Anonymity)</a:t>
            </a:r>
            <a:endParaRPr sz="1400" b="1" i="0" u="none" strike="noStrike" cap="none">
              <a:solidFill>
                <a:schemeClr val="dk1"/>
              </a:solidFill>
              <a:latin typeface="Avenir"/>
              <a:ea typeface="Avenir"/>
              <a:cs typeface="Avenir"/>
              <a:sym typeface="Avenir"/>
            </a:endParaRPr>
          </a:p>
        </p:txBody>
      </p:sp>
      <p:pic>
        <p:nvPicPr>
          <p:cNvPr id="607" name="Google Shape;607;p46"/>
          <p:cNvPicPr preferRelativeResize="0"/>
          <p:nvPr/>
        </p:nvPicPr>
        <p:blipFill rotWithShape="1">
          <a:blip r:embed="rId3">
            <a:alphaModFix/>
          </a:blip>
          <a:srcRect/>
          <a:stretch/>
        </p:blipFill>
        <p:spPr>
          <a:xfrm>
            <a:off x="4907550" y="1684050"/>
            <a:ext cx="3592790" cy="2395200"/>
          </a:xfrm>
          <a:prstGeom prst="rect">
            <a:avLst/>
          </a:prstGeom>
          <a:noFill/>
          <a:ln>
            <a:noFill/>
          </a:ln>
        </p:spPr>
      </p:pic>
      <p:sp>
        <p:nvSpPr>
          <p:cNvPr id="608" name="Google Shape;608;p46"/>
          <p:cNvSpPr txBox="1">
            <a:spLocks noGrp="1"/>
          </p:cNvSpPr>
          <p:nvPr>
            <p:ph type="title"/>
          </p:nvPr>
        </p:nvSpPr>
        <p:spPr>
          <a:xfrm>
            <a:off x="556150" y="301350"/>
            <a:ext cx="8520600" cy="5727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SzPts val="12000"/>
              <a:buNone/>
            </a:pPr>
            <a:r>
              <a:rPr lang="en" sz="3000">
                <a:solidFill>
                  <a:srgbClr val="004B83"/>
                </a:solidFill>
              </a:rPr>
              <a:t>NOT as anonymous as you think!</a:t>
            </a:r>
            <a:endParaRPr sz="3000">
              <a:solidFill>
                <a:srgbClr val="004B8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47"/>
          <p:cNvPicPr preferRelativeResize="0"/>
          <p:nvPr/>
        </p:nvPicPr>
        <p:blipFill rotWithShape="1">
          <a:blip r:embed="rId3">
            <a:alphaModFix/>
          </a:blip>
          <a:srcRect t="18079"/>
          <a:stretch/>
        </p:blipFill>
        <p:spPr>
          <a:xfrm>
            <a:off x="636300" y="910225"/>
            <a:ext cx="8050852" cy="3584874"/>
          </a:xfrm>
          <a:prstGeom prst="rect">
            <a:avLst/>
          </a:prstGeom>
          <a:noFill/>
          <a:ln>
            <a:noFill/>
          </a:ln>
        </p:spPr>
      </p:pic>
      <p:sp>
        <p:nvSpPr>
          <p:cNvPr id="614" name="Google Shape;614;p47"/>
          <p:cNvSpPr txBox="1"/>
          <p:nvPr/>
        </p:nvSpPr>
        <p:spPr>
          <a:xfrm>
            <a:off x="636300" y="158350"/>
            <a:ext cx="3000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aboutmyinfo.org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0"/>
          <p:cNvSpPr txBox="1"/>
          <p:nvPr/>
        </p:nvSpPr>
        <p:spPr>
          <a:xfrm>
            <a:off x="366650" y="1211250"/>
            <a:ext cx="8178000" cy="2873100"/>
          </a:xfrm>
          <a:prstGeom prst="rect">
            <a:avLst/>
          </a:prstGeom>
          <a:noFill/>
          <a:ln>
            <a:noFill/>
          </a:ln>
        </p:spPr>
        <p:txBody>
          <a:bodyPr spcFirstLastPara="1" wrap="square" lIns="91425" tIns="91425" rIns="91425" bIns="91425" anchor="t" anchorCtr="0">
            <a:spAutoFit/>
          </a:bodyPr>
          <a:lstStyle/>
          <a:p>
            <a:pPr marL="457200" marR="0" lvl="0" indent="-412750" algn="l" rtl="0">
              <a:lnSpc>
                <a:spcPct val="115000"/>
              </a:lnSpc>
              <a:spcBef>
                <a:spcPts val="0"/>
              </a:spcBef>
              <a:spcAft>
                <a:spcPts val="0"/>
              </a:spcAft>
              <a:buClr>
                <a:schemeClr val="dk1"/>
              </a:buClr>
              <a:buSzPts val="2000"/>
              <a:buFont typeface="Avenir"/>
              <a:buChar char="●"/>
            </a:pPr>
            <a:r>
              <a:rPr lang="en" sz="2000" b="0" i="0" u="none" strike="noStrike" cap="none">
                <a:solidFill>
                  <a:schemeClr val="dk1"/>
                </a:solidFill>
                <a:highlight>
                  <a:srgbClr val="FFFFFF"/>
                </a:highlight>
                <a:latin typeface="Avenir"/>
                <a:ea typeface="Avenir"/>
                <a:cs typeface="Avenir"/>
                <a:sym typeface="Avenir"/>
              </a:rPr>
              <a:t>Understand the importance of protecting sensitive data and ensuring privacy and confidentiality.</a:t>
            </a:r>
            <a:endParaRPr sz="2000" b="0" i="0" u="none" strike="noStrike" cap="none">
              <a:solidFill>
                <a:schemeClr val="dk1"/>
              </a:solidFill>
              <a:highlight>
                <a:srgbClr val="FFFFFF"/>
              </a:highlight>
              <a:latin typeface="Avenir"/>
              <a:ea typeface="Avenir"/>
              <a:cs typeface="Avenir"/>
              <a:sym typeface="Avenir"/>
            </a:endParaRPr>
          </a:p>
          <a:p>
            <a:pPr marL="457200" marR="0" lvl="0" indent="-412750" algn="l" rtl="0">
              <a:lnSpc>
                <a:spcPct val="115000"/>
              </a:lnSpc>
              <a:spcBef>
                <a:spcPts val="1000"/>
              </a:spcBef>
              <a:spcAft>
                <a:spcPts val="0"/>
              </a:spcAft>
              <a:buClr>
                <a:schemeClr val="dk1"/>
              </a:buClr>
              <a:buSzPts val="2000"/>
              <a:buFont typeface="Avenir"/>
              <a:buChar char="●"/>
            </a:pPr>
            <a:r>
              <a:rPr lang="en" sz="2000" b="0" i="0" u="none" strike="noStrike" cap="none">
                <a:solidFill>
                  <a:schemeClr val="dk1"/>
                </a:solidFill>
                <a:highlight>
                  <a:srgbClr val="FFFFFF"/>
                </a:highlight>
                <a:latin typeface="Avenir"/>
                <a:ea typeface="Avenir"/>
                <a:cs typeface="Avenir"/>
                <a:sym typeface="Avenir"/>
              </a:rPr>
              <a:t>Identify and evaluate established approaches and techniques for de-identifying and anonymizing data to mitigate the risk of re-identification.</a:t>
            </a:r>
            <a:endParaRPr sz="2000" b="0" i="0" u="none" strike="noStrike" cap="none">
              <a:solidFill>
                <a:schemeClr val="dk1"/>
              </a:solidFill>
              <a:highlight>
                <a:srgbClr val="FFFFFF"/>
              </a:highlight>
              <a:latin typeface="Avenir"/>
              <a:ea typeface="Avenir"/>
              <a:cs typeface="Avenir"/>
              <a:sym typeface="Avenir"/>
            </a:endParaRPr>
          </a:p>
          <a:p>
            <a:pPr marL="457200" marR="0" lvl="0" indent="-412750" algn="l" rtl="0">
              <a:lnSpc>
                <a:spcPct val="115000"/>
              </a:lnSpc>
              <a:spcBef>
                <a:spcPts val="1000"/>
              </a:spcBef>
              <a:spcAft>
                <a:spcPts val="1000"/>
              </a:spcAft>
              <a:buClr>
                <a:schemeClr val="dk1"/>
              </a:buClr>
              <a:buSzPts val="2000"/>
              <a:buFont typeface="Avenir"/>
              <a:buChar char="●"/>
            </a:pPr>
            <a:r>
              <a:rPr lang="en" sz="2000" b="0" i="0" u="none" strike="noStrike" cap="none">
                <a:solidFill>
                  <a:schemeClr val="dk1"/>
                </a:solidFill>
                <a:highlight>
                  <a:srgbClr val="FFFFFF"/>
                </a:highlight>
                <a:latin typeface="Avenir"/>
                <a:ea typeface="Avenir"/>
                <a:cs typeface="Avenir"/>
                <a:sym typeface="Avenir"/>
              </a:rPr>
              <a:t>Apply the acquired techniques while utilizing an R package to quantify the information loss and utility.</a:t>
            </a:r>
            <a:endParaRPr sz="2000" b="0" i="0" u="none" strike="noStrike" cap="none">
              <a:solidFill>
                <a:schemeClr val="dk1"/>
              </a:solidFill>
              <a:highlight>
                <a:srgbClr val="FFFFFF"/>
              </a:highlight>
              <a:latin typeface="Avenir"/>
              <a:ea typeface="Avenir"/>
              <a:cs typeface="Avenir"/>
              <a:sym typeface="Avenir"/>
            </a:endParaRPr>
          </a:p>
        </p:txBody>
      </p:sp>
      <p:sp>
        <p:nvSpPr>
          <p:cNvPr id="401" name="Google Shape;401;p30"/>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i="0" u="none" strike="noStrike" cap="none">
                <a:solidFill>
                  <a:srgbClr val="004B83"/>
                </a:solidFill>
                <a:latin typeface="Century Gothic"/>
                <a:ea typeface="Century Gothic"/>
                <a:cs typeface="Century Gothic"/>
                <a:sym typeface="Century Gothic"/>
              </a:rPr>
              <a:t>Learning Objectives</a:t>
            </a:r>
            <a:endParaRPr sz="3400" b="1" i="0" u="none" strike="noStrike" cap="none">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8"/>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2"/>
              </a:solidFill>
              <a:latin typeface="Century Gothic"/>
              <a:ea typeface="Century Gothic"/>
              <a:cs typeface="Century Gothic"/>
              <a:sym typeface="Century Gothic"/>
            </a:endParaRPr>
          </a:p>
        </p:txBody>
      </p:sp>
      <p:sp>
        <p:nvSpPr>
          <p:cNvPr id="620" name="Google Shape;620;p48"/>
          <p:cNvSpPr txBox="1">
            <a:spLocks noGrp="1"/>
          </p:cNvSpPr>
          <p:nvPr>
            <p:ph type="ctrTitle" idx="4294967295"/>
          </p:nvPr>
        </p:nvSpPr>
        <p:spPr>
          <a:xfrm>
            <a:off x="502200" y="430225"/>
            <a:ext cx="6563700" cy="837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r>
              <a:rPr lang="en" sz="3400" b="1" i="0" u="none" strike="noStrike" cap="none">
                <a:solidFill>
                  <a:schemeClr val="dk2"/>
                </a:solidFill>
                <a:latin typeface="Century Gothic"/>
                <a:ea typeface="Century Gothic"/>
                <a:cs typeface="Century Gothic"/>
                <a:sym typeface="Century Gothic"/>
              </a:rPr>
              <a:t>k-Anonymity</a:t>
            </a:r>
            <a:endParaRPr sz="34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r>
              <a:rPr lang="en" sz="1500" b="1" i="0" u="none" strike="noStrike" cap="none">
                <a:solidFill>
                  <a:schemeClr val="dk2"/>
                </a:solidFill>
                <a:latin typeface="Century Gothic"/>
                <a:ea typeface="Century Gothic"/>
                <a:cs typeface="Century Gothic"/>
                <a:sym typeface="Century Gothic"/>
              </a:rPr>
              <a:t>RISK ASSESSMENT AND MITIGATION </a:t>
            </a:r>
            <a:endParaRPr sz="15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rgbClr val="FFD966"/>
              </a:solidFill>
              <a:latin typeface="Century Gothic"/>
              <a:ea typeface="Century Gothic"/>
              <a:cs typeface="Century Gothic"/>
              <a:sym typeface="Century Gothic"/>
            </a:endParaRPr>
          </a:p>
        </p:txBody>
      </p:sp>
      <p:sp>
        <p:nvSpPr>
          <p:cNvPr id="621" name="Google Shape;621;p48"/>
          <p:cNvSpPr txBox="1">
            <a:spLocks noGrp="1"/>
          </p:cNvSpPr>
          <p:nvPr>
            <p:ph type="subTitle" idx="1"/>
          </p:nvPr>
        </p:nvSpPr>
        <p:spPr>
          <a:xfrm>
            <a:off x="442450" y="2249400"/>
            <a:ext cx="2845500" cy="87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i="1">
                <a:solidFill>
                  <a:schemeClr val="dk1"/>
                </a:solidFill>
                <a:latin typeface="Avenir"/>
                <a:ea typeface="Avenir"/>
                <a:cs typeface="Avenir"/>
                <a:sym typeface="Avenir"/>
              </a:rPr>
              <a:t>“Hiding in the crowd”</a:t>
            </a:r>
            <a:endParaRPr sz="1800" b="1" i="1">
              <a:solidFill>
                <a:schemeClr val="dk1"/>
              </a:solidFill>
              <a:latin typeface="Avenir"/>
              <a:ea typeface="Avenir"/>
              <a:cs typeface="Avenir"/>
              <a:sym typeface="Avenir"/>
            </a:endParaRPr>
          </a:p>
          <a:p>
            <a:pPr marL="0" lvl="0" indent="0" algn="l" rtl="0">
              <a:lnSpc>
                <a:spcPct val="100000"/>
              </a:lnSpc>
              <a:spcBef>
                <a:spcPts val="0"/>
              </a:spcBef>
              <a:spcAft>
                <a:spcPts val="0"/>
              </a:spcAft>
              <a:buSzPts val="2800"/>
              <a:buNone/>
            </a:pPr>
            <a:endParaRPr sz="1800">
              <a:solidFill>
                <a:schemeClr val="dk1"/>
              </a:solidFill>
              <a:latin typeface="Avenir"/>
              <a:ea typeface="Avenir"/>
              <a:cs typeface="Avenir"/>
              <a:sym typeface="Avenir"/>
            </a:endParaRPr>
          </a:p>
          <a:p>
            <a:pPr marL="0" lvl="0" indent="0" algn="l" rtl="0">
              <a:lnSpc>
                <a:spcPct val="100000"/>
              </a:lnSpc>
              <a:spcBef>
                <a:spcPts val="0"/>
              </a:spcBef>
              <a:spcAft>
                <a:spcPts val="0"/>
              </a:spcAft>
              <a:buSzPts val="2800"/>
              <a:buNone/>
            </a:pPr>
            <a:r>
              <a:rPr lang="en" sz="1800">
                <a:solidFill>
                  <a:schemeClr val="dk1"/>
                </a:solidFill>
                <a:latin typeface="Avenir"/>
                <a:ea typeface="Avenir"/>
                <a:cs typeface="Avenir"/>
                <a:sym typeface="Avenir"/>
              </a:rPr>
              <a:t>At least </a:t>
            </a:r>
            <a:r>
              <a:rPr lang="en" sz="1800" i="1">
                <a:solidFill>
                  <a:schemeClr val="dk1"/>
                </a:solidFill>
                <a:latin typeface="Avenir"/>
                <a:ea typeface="Avenir"/>
                <a:cs typeface="Avenir"/>
                <a:sym typeface="Avenir"/>
              </a:rPr>
              <a:t>k</a:t>
            </a:r>
            <a:r>
              <a:rPr lang="en" sz="1800">
                <a:solidFill>
                  <a:schemeClr val="dk1"/>
                </a:solidFill>
                <a:latin typeface="Avenir"/>
                <a:ea typeface="Avenir"/>
                <a:cs typeface="Avenir"/>
                <a:sym typeface="Avenir"/>
              </a:rPr>
              <a:t> rows in the dataset sharing the same set of attributes.</a:t>
            </a:r>
            <a:endParaRPr sz="1800">
              <a:solidFill>
                <a:schemeClr val="dk1"/>
              </a:solidFill>
              <a:latin typeface="Avenir"/>
              <a:ea typeface="Avenir"/>
              <a:cs typeface="Avenir"/>
              <a:sym typeface="Avenir"/>
            </a:endParaRPr>
          </a:p>
          <a:p>
            <a:pPr marL="0" lvl="0" indent="0" algn="l" rtl="0">
              <a:lnSpc>
                <a:spcPct val="100000"/>
              </a:lnSpc>
              <a:spcBef>
                <a:spcPts val="0"/>
              </a:spcBef>
              <a:spcAft>
                <a:spcPts val="0"/>
              </a:spcAft>
              <a:buSzPts val="2800"/>
              <a:buNone/>
            </a:pPr>
            <a:endParaRPr sz="1100">
              <a:solidFill>
                <a:schemeClr val="dk1"/>
              </a:solidFill>
              <a:latin typeface="Avenir"/>
              <a:ea typeface="Avenir"/>
              <a:cs typeface="Avenir"/>
              <a:sym typeface="Avenir"/>
            </a:endParaRPr>
          </a:p>
          <a:p>
            <a:pPr marL="0" lvl="0" indent="0" algn="l" rtl="0">
              <a:lnSpc>
                <a:spcPct val="100000"/>
              </a:lnSpc>
              <a:spcBef>
                <a:spcPts val="0"/>
              </a:spcBef>
              <a:spcAft>
                <a:spcPts val="0"/>
              </a:spcAft>
              <a:buSzPts val="2800"/>
              <a:buNone/>
            </a:pPr>
            <a:r>
              <a:rPr lang="en" sz="1100">
                <a:solidFill>
                  <a:schemeClr val="dk1"/>
                </a:solidFill>
                <a:latin typeface="Avenir"/>
                <a:ea typeface="Avenir"/>
                <a:cs typeface="Avenir"/>
                <a:sym typeface="Avenir"/>
              </a:rPr>
              <a:t>* 4-5 / 11-20 “matching cases” are desired depending on access permissions.</a:t>
            </a:r>
            <a:endParaRPr sz="1100">
              <a:solidFill>
                <a:schemeClr val="dk1"/>
              </a:solidFill>
              <a:latin typeface="Avenir"/>
              <a:ea typeface="Avenir"/>
              <a:cs typeface="Avenir"/>
              <a:sym typeface="Avenir"/>
            </a:endParaRPr>
          </a:p>
        </p:txBody>
      </p:sp>
      <p:sp>
        <p:nvSpPr>
          <p:cNvPr id="622" name="Google Shape;622;p48"/>
          <p:cNvSpPr txBox="1"/>
          <p:nvPr/>
        </p:nvSpPr>
        <p:spPr>
          <a:xfrm>
            <a:off x="3827075" y="3994900"/>
            <a:ext cx="4793100" cy="3849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dk1"/>
                </a:solidFill>
                <a:latin typeface="Avenir"/>
                <a:ea typeface="Avenir"/>
                <a:cs typeface="Avenir"/>
                <a:sym typeface="Avenir"/>
              </a:rPr>
              <a:t>Suppression + Global recoding/generalization </a:t>
            </a:r>
            <a:endParaRPr sz="1300" b="0" i="0" u="none" strike="noStrike" cap="none">
              <a:solidFill>
                <a:schemeClr val="dk1"/>
              </a:solidFill>
              <a:latin typeface="Avenir"/>
              <a:ea typeface="Avenir"/>
              <a:cs typeface="Avenir"/>
              <a:sym typeface="Avenir"/>
            </a:endParaRPr>
          </a:p>
        </p:txBody>
      </p:sp>
      <p:sp>
        <p:nvSpPr>
          <p:cNvPr id="623" name="Google Shape;623;p48"/>
          <p:cNvSpPr txBox="1"/>
          <p:nvPr/>
        </p:nvSpPr>
        <p:spPr>
          <a:xfrm>
            <a:off x="3971025" y="1035975"/>
            <a:ext cx="81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8"/>
          <p:cNvSpPr txBox="1"/>
          <p:nvPr/>
        </p:nvSpPr>
        <p:spPr>
          <a:xfrm>
            <a:off x="322650" y="4607800"/>
            <a:ext cx="6922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222222"/>
                </a:solidFill>
                <a:highlight>
                  <a:srgbClr val="FFFFFF"/>
                </a:highlight>
                <a:latin typeface="Avenir"/>
                <a:ea typeface="Avenir"/>
                <a:cs typeface="Avenir"/>
                <a:sym typeface="Avenir"/>
              </a:rPr>
              <a:t>Samarati, P., &amp; Sweeney, L. (1998). Protecting privacy when disclosing information: k-anonymity and its enforcement through generalization and suppression. </a:t>
            </a:r>
            <a:r>
              <a:rPr lang="en" sz="800" b="0" i="0" u="sng" strike="noStrike" cap="none">
                <a:solidFill>
                  <a:schemeClr val="hlink"/>
                </a:solidFill>
                <a:highlight>
                  <a:srgbClr val="FFFFFF"/>
                </a:highlight>
                <a:latin typeface="Avenir"/>
                <a:ea typeface="Avenir"/>
                <a:cs typeface="Avenir"/>
                <a:sym typeface="Avenir"/>
                <a:hlinkClick r:id="rId3"/>
              </a:rPr>
              <a:t>https://dataprivacylab.org/dataprivacy/projects/kanonymity/paper3.pdf</a:t>
            </a:r>
            <a:endParaRPr sz="800" b="0" i="0" u="none" strike="noStrike" cap="none">
              <a:solidFill>
                <a:srgbClr val="222222"/>
              </a:solidFill>
              <a:highlight>
                <a:srgbClr val="FFFFFF"/>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highlight>
                <a:srgbClr val="FFFFFF"/>
              </a:highlight>
              <a:latin typeface="Avenir"/>
              <a:ea typeface="Avenir"/>
              <a:cs typeface="Avenir"/>
              <a:sym typeface="Avenir"/>
            </a:endParaRPr>
          </a:p>
        </p:txBody>
      </p:sp>
      <p:pic>
        <p:nvPicPr>
          <p:cNvPr id="625" name="Google Shape;625;p48"/>
          <p:cNvPicPr preferRelativeResize="0"/>
          <p:nvPr/>
        </p:nvPicPr>
        <p:blipFill rotWithShape="1">
          <a:blip r:embed="rId4">
            <a:alphaModFix/>
          </a:blip>
          <a:srcRect/>
          <a:stretch/>
        </p:blipFill>
        <p:spPr>
          <a:xfrm>
            <a:off x="3529550" y="1667872"/>
            <a:ext cx="2570875" cy="2095340"/>
          </a:xfrm>
          <a:prstGeom prst="rect">
            <a:avLst/>
          </a:prstGeom>
          <a:noFill/>
          <a:ln>
            <a:noFill/>
          </a:ln>
        </p:spPr>
      </p:pic>
      <p:pic>
        <p:nvPicPr>
          <p:cNvPr id="626" name="Google Shape;626;p48"/>
          <p:cNvPicPr preferRelativeResize="0"/>
          <p:nvPr/>
        </p:nvPicPr>
        <p:blipFill rotWithShape="1">
          <a:blip r:embed="rId5">
            <a:alphaModFix/>
          </a:blip>
          <a:srcRect/>
          <a:stretch/>
        </p:blipFill>
        <p:spPr>
          <a:xfrm>
            <a:off x="6305925" y="1671564"/>
            <a:ext cx="2504180" cy="2095325"/>
          </a:xfrm>
          <a:prstGeom prst="rect">
            <a:avLst/>
          </a:prstGeom>
          <a:noFill/>
          <a:ln>
            <a:noFill/>
          </a:ln>
        </p:spPr>
      </p:pic>
      <p:sp>
        <p:nvSpPr>
          <p:cNvPr id="627" name="Google Shape;627;p48"/>
          <p:cNvSpPr/>
          <p:nvPr/>
        </p:nvSpPr>
        <p:spPr>
          <a:xfrm>
            <a:off x="5500200" y="1092525"/>
            <a:ext cx="1434300" cy="4869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9"/>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2"/>
              </a:solidFill>
              <a:latin typeface="Century Gothic"/>
              <a:ea typeface="Century Gothic"/>
              <a:cs typeface="Century Gothic"/>
              <a:sym typeface="Century Gothic"/>
            </a:endParaRPr>
          </a:p>
        </p:txBody>
      </p:sp>
      <p:sp>
        <p:nvSpPr>
          <p:cNvPr id="633" name="Google Shape;633;p49"/>
          <p:cNvSpPr txBox="1">
            <a:spLocks noGrp="1"/>
          </p:cNvSpPr>
          <p:nvPr>
            <p:ph type="ctrTitle" idx="4294967295"/>
          </p:nvPr>
        </p:nvSpPr>
        <p:spPr>
          <a:xfrm>
            <a:off x="390700" y="380025"/>
            <a:ext cx="6563700" cy="837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r>
              <a:rPr lang="en" sz="3400" b="1" i="0" u="none" strike="noStrike" cap="none">
                <a:solidFill>
                  <a:schemeClr val="dk2"/>
                </a:solidFill>
                <a:latin typeface="Century Gothic"/>
                <a:ea typeface="Century Gothic"/>
                <a:cs typeface="Century Gothic"/>
                <a:sym typeface="Century Gothic"/>
              </a:rPr>
              <a:t>k-Anonymity</a:t>
            </a:r>
            <a:endParaRPr sz="34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r>
              <a:rPr lang="en" sz="1500" b="1" i="0" u="none" strike="noStrike" cap="none">
                <a:solidFill>
                  <a:schemeClr val="dk2"/>
                </a:solidFill>
                <a:latin typeface="Century Gothic"/>
                <a:ea typeface="Century Gothic"/>
                <a:cs typeface="Century Gothic"/>
                <a:sym typeface="Century Gothic"/>
              </a:rPr>
              <a:t>Limitations</a:t>
            </a:r>
            <a:endParaRPr sz="15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rgbClr val="FFD966"/>
              </a:solidFill>
              <a:latin typeface="Century Gothic"/>
              <a:ea typeface="Century Gothic"/>
              <a:cs typeface="Century Gothic"/>
              <a:sym typeface="Century Gothic"/>
            </a:endParaRPr>
          </a:p>
        </p:txBody>
      </p:sp>
      <p:sp>
        <p:nvSpPr>
          <p:cNvPr id="634" name="Google Shape;634;p49"/>
          <p:cNvSpPr/>
          <p:nvPr/>
        </p:nvSpPr>
        <p:spPr>
          <a:xfrm flipH="1">
            <a:off x="5948300" y="2960000"/>
            <a:ext cx="371700" cy="691800"/>
          </a:xfrm>
          <a:prstGeom prst="leftBrace">
            <a:avLst>
              <a:gd name="adj1" fmla="val 50000"/>
              <a:gd name="adj2" fmla="val 46645"/>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9"/>
          <p:cNvSpPr txBox="1"/>
          <p:nvPr/>
        </p:nvSpPr>
        <p:spPr>
          <a:xfrm>
            <a:off x="6332200" y="3070900"/>
            <a:ext cx="2036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rgbClr val="000000"/>
                </a:solidFill>
                <a:latin typeface="Avenir"/>
                <a:ea typeface="Avenir"/>
                <a:cs typeface="Avenir"/>
                <a:sym typeface="Avenir"/>
              </a:rPr>
              <a:t>Homogeneity Attack</a:t>
            </a:r>
            <a:endParaRPr sz="1200" b="1" i="1" u="none" strike="noStrike" cap="none">
              <a:solidFill>
                <a:srgbClr val="000000"/>
              </a:solidFill>
              <a:latin typeface="Avenir"/>
              <a:ea typeface="Avenir"/>
              <a:cs typeface="Avenir"/>
              <a:sym typeface="Avenir"/>
            </a:endParaRPr>
          </a:p>
        </p:txBody>
      </p:sp>
      <p:sp>
        <p:nvSpPr>
          <p:cNvPr id="636" name="Google Shape;636;p49"/>
          <p:cNvSpPr txBox="1"/>
          <p:nvPr/>
        </p:nvSpPr>
        <p:spPr>
          <a:xfrm>
            <a:off x="541799" y="3836900"/>
            <a:ext cx="7953900" cy="7872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50"/>
              <a:buFont typeface="Arial"/>
              <a:buNone/>
            </a:pPr>
            <a:r>
              <a:rPr lang="en" sz="1450" b="0" i="1" u="none" strike="noStrike" cap="none">
                <a:solidFill>
                  <a:srgbClr val="010101"/>
                </a:solidFill>
                <a:latin typeface="Lato"/>
                <a:ea typeface="Lato"/>
                <a:cs typeface="Lato"/>
                <a:sym typeface="Lato"/>
              </a:rPr>
              <a:t>k</a:t>
            </a:r>
            <a:r>
              <a:rPr lang="en" sz="1450" b="0" i="0" u="none" strike="noStrike" cap="none">
                <a:solidFill>
                  <a:srgbClr val="010101"/>
                </a:solidFill>
                <a:latin typeface="Lato"/>
                <a:ea typeface="Lato"/>
                <a:cs typeface="Lato"/>
                <a:sym typeface="Lato"/>
              </a:rPr>
              <a:t>-anonymity does a very good job ensuring that someone can’t re-identify a specific record. </a:t>
            </a:r>
            <a:endParaRPr sz="1450" b="0" i="0" u="none" strike="noStrike" cap="none">
              <a:solidFill>
                <a:srgbClr val="010101"/>
              </a:solidFill>
              <a:latin typeface="Lato"/>
              <a:ea typeface="Lato"/>
              <a:cs typeface="Lato"/>
              <a:sym typeface="Lato"/>
            </a:endParaRPr>
          </a:p>
          <a:p>
            <a:pPr marL="0" marR="0" lvl="0" indent="0" algn="l" rtl="0">
              <a:lnSpc>
                <a:spcPct val="90000"/>
              </a:lnSpc>
              <a:spcBef>
                <a:spcPts val="0"/>
              </a:spcBef>
              <a:spcAft>
                <a:spcPts val="0"/>
              </a:spcAft>
              <a:buClr>
                <a:srgbClr val="000000"/>
              </a:buClr>
              <a:buSzPts val="1450"/>
              <a:buFont typeface="Arial"/>
              <a:buNone/>
            </a:pPr>
            <a:r>
              <a:rPr lang="en" sz="1450" b="0" i="0" u="none" strike="noStrike" cap="none">
                <a:solidFill>
                  <a:srgbClr val="010101"/>
                </a:solidFill>
                <a:latin typeface="Lato"/>
                <a:ea typeface="Lato"/>
                <a:cs typeface="Lato"/>
                <a:sym typeface="Lato"/>
              </a:rPr>
              <a:t>However, it’s possible to extrapolate sensitive information and violate privacy about a given case without necessarily accessing specific records.</a:t>
            </a:r>
            <a:endParaRPr sz="1400" b="0" i="0" u="none" strike="noStrike" cap="none">
              <a:solidFill>
                <a:srgbClr val="000000"/>
              </a:solidFill>
              <a:latin typeface="Arial"/>
              <a:ea typeface="Arial"/>
              <a:cs typeface="Arial"/>
              <a:sym typeface="Arial"/>
            </a:endParaRPr>
          </a:p>
        </p:txBody>
      </p:sp>
      <p:pic>
        <p:nvPicPr>
          <p:cNvPr id="637" name="Google Shape;637;p49"/>
          <p:cNvPicPr preferRelativeResize="0"/>
          <p:nvPr/>
        </p:nvPicPr>
        <p:blipFill rotWithShape="1">
          <a:blip r:embed="rId3">
            <a:alphaModFix/>
          </a:blip>
          <a:srcRect/>
          <a:stretch/>
        </p:blipFill>
        <p:spPr>
          <a:xfrm>
            <a:off x="2849053" y="1058653"/>
            <a:ext cx="3099125" cy="2593150"/>
          </a:xfrm>
          <a:prstGeom prst="rect">
            <a:avLst/>
          </a:prstGeom>
          <a:noFill/>
          <a:ln>
            <a:noFill/>
          </a:ln>
        </p:spPr>
      </p:pic>
      <p:sp>
        <p:nvSpPr>
          <p:cNvPr id="638" name="Google Shape;638;p49"/>
          <p:cNvSpPr txBox="1"/>
          <p:nvPr/>
        </p:nvSpPr>
        <p:spPr>
          <a:xfrm>
            <a:off x="6443950" y="571775"/>
            <a:ext cx="19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9"/>
          <p:cNvSpPr txBox="1"/>
          <p:nvPr/>
        </p:nvSpPr>
        <p:spPr>
          <a:xfrm>
            <a:off x="6141075" y="1705138"/>
            <a:ext cx="300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Avenir"/>
                <a:ea typeface="Avenir"/>
                <a:cs typeface="Avenir"/>
                <a:sym typeface="Avenir"/>
              </a:rPr>
              <a:t>Background Knowledge Attack</a:t>
            </a:r>
            <a:endParaRPr sz="1400" b="0" i="0" u="none" strike="noStrike" cap="none">
              <a:solidFill>
                <a:srgbClr val="000000"/>
              </a:solidFill>
              <a:latin typeface="Arial"/>
              <a:ea typeface="Arial"/>
              <a:cs typeface="Arial"/>
              <a:sym typeface="Arial"/>
            </a:endParaRPr>
          </a:p>
        </p:txBody>
      </p:sp>
      <p:sp>
        <p:nvSpPr>
          <p:cNvPr id="640" name="Google Shape;640;p49"/>
          <p:cNvSpPr txBox="1"/>
          <p:nvPr/>
        </p:nvSpPr>
        <p:spPr>
          <a:xfrm>
            <a:off x="6064875" y="1058650"/>
            <a:ext cx="2310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Yumi, 13068, 21, Japanese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Lower-risk of heart condition</a:t>
            </a:r>
            <a:endParaRPr sz="1200" b="0" i="0" u="none" strike="noStrike" cap="none">
              <a:solidFill>
                <a:srgbClr val="000000"/>
              </a:solidFill>
              <a:latin typeface="Arial"/>
              <a:ea typeface="Arial"/>
              <a:cs typeface="Arial"/>
              <a:sym typeface="Arial"/>
            </a:endParaRPr>
          </a:p>
        </p:txBody>
      </p:sp>
      <p:sp>
        <p:nvSpPr>
          <p:cNvPr id="641" name="Google Shape;641;p49"/>
          <p:cNvSpPr/>
          <p:nvPr/>
        </p:nvSpPr>
        <p:spPr>
          <a:xfrm flipH="1">
            <a:off x="5930175" y="1740800"/>
            <a:ext cx="210900" cy="400200"/>
          </a:xfrm>
          <a:prstGeom prst="leftBrace">
            <a:avLst>
              <a:gd name="adj1" fmla="val 50000"/>
              <a:gd name="adj2" fmla="val 46645"/>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0"/>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2"/>
              </a:solidFill>
              <a:latin typeface="Century Gothic"/>
              <a:ea typeface="Century Gothic"/>
              <a:cs typeface="Century Gothic"/>
              <a:sym typeface="Century Gothic"/>
            </a:endParaRPr>
          </a:p>
        </p:txBody>
      </p:sp>
      <p:sp>
        <p:nvSpPr>
          <p:cNvPr id="647" name="Google Shape;647;p50"/>
          <p:cNvSpPr txBox="1">
            <a:spLocks noGrp="1"/>
          </p:cNvSpPr>
          <p:nvPr>
            <p:ph type="ctrTitle" idx="4294967295"/>
          </p:nvPr>
        </p:nvSpPr>
        <p:spPr>
          <a:xfrm>
            <a:off x="585100" y="347625"/>
            <a:ext cx="6563700" cy="837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r>
              <a:rPr lang="en" sz="3400" b="1" i="0" u="none" strike="noStrike" cap="none">
                <a:solidFill>
                  <a:schemeClr val="dk2"/>
                </a:solidFill>
                <a:latin typeface="Pacifico"/>
                <a:ea typeface="Pacifico"/>
                <a:cs typeface="Pacifico"/>
                <a:sym typeface="Pacifico"/>
              </a:rPr>
              <a:t>l</a:t>
            </a:r>
            <a:r>
              <a:rPr lang="en" sz="3400" b="1" i="0" u="none" strike="noStrike" cap="none">
                <a:solidFill>
                  <a:schemeClr val="dk2"/>
                </a:solidFill>
                <a:latin typeface="Century Gothic"/>
                <a:ea typeface="Century Gothic"/>
                <a:cs typeface="Century Gothic"/>
                <a:sym typeface="Century Gothic"/>
              </a:rPr>
              <a:t>-Diversity</a:t>
            </a:r>
            <a:endParaRPr sz="34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15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rgbClr val="FFD966"/>
              </a:solidFill>
              <a:latin typeface="Century Gothic"/>
              <a:ea typeface="Century Gothic"/>
              <a:cs typeface="Century Gothic"/>
              <a:sym typeface="Century Gothic"/>
            </a:endParaRPr>
          </a:p>
        </p:txBody>
      </p:sp>
      <p:sp>
        <p:nvSpPr>
          <p:cNvPr id="648" name="Google Shape;648;p50"/>
          <p:cNvSpPr txBox="1"/>
          <p:nvPr/>
        </p:nvSpPr>
        <p:spPr>
          <a:xfrm>
            <a:off x="541800" y="4209050"/>
            <a:ext cx="6970500" cy="8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222222"/>
                </a:solidFill>
                <a:latin typeface="Avenir"/>
                <a:ea typeface="Avenir"/>
                <a:cs typeface="Avenir"/>
                <a:sym typeface="Avenir"/>
              </a:rPr>
              <a:t>Machanavajjhala, A., Kifer, D., Gehrke, J., &amp; Venkitasubramaniam, M. (2007). l-diversity: Privacy beyond k-anonymity. </a:t>
            </a:r>
            <a:r>
              <a:rPr lang="en" sz="1000" b="0" i="1" u="none" strike="noStrike" cap="none">
                <a:solidFill>
                  <a:srgbClr val="222222"/>
                </a:solidFill>
                <a:latin typeface="Avenir"/>
                <a:ea typeface="Avenir"/>
                <a:cs typeface="Avenir"/>
                <a:sym typeface="Avenir"/>
              </a:rPr>
              <a:t>ACM Transactions on Knowledge Discovery from Data (TKDD)</a:t>
            </a:r>
            <a:r>
              <a:rPr lang="en" sz="1000" b="0" i="0" u="none" strike="noStrike" cap="none">
                <a:solidFill>
                  <a:srgbClr val="222222"/>
                </a:solidFill>
                <a:latin typeface="Avenir"/>
                <a:ea typeface="Avenir"/>
                <a:cs typeface="Avenir"/>
                <a:sym typeface="Avenir"/>
              </a:rPr>
              <a:t>, </a:t>
            </a:r>
            <a:r>
              <a:rPr lang="en" sz="1000" b="0" i="1" u="none" strike="noStrike" cap="none">
                <a:solidFill>
                  <a:srgbClr val="222222"/>
                </a:solidFill>
                <a:latin typeface="Avenir"/>
                <a:ea typeface="Avenir"/>
                <a:cs typeface="Avenir"/>
                <a:sym typeface="Avenir"/>
              </a:rPr>
              <a:t>1</a:t>
            </a:r>
            <a:r>
              <a:rPr lang="en" sz="1000" b="0" i="0" u="none" strike="noStrike" cap="none">
                <a:solidFill>
                  <a:srgbClr val="222222"/>
                </a:solidFill>
                <a:latin typeface="Avenir"/>
                <a:ea typeface="Avenir"/>
                <a:cs typeface="Avenir"/>
                <a:sym typeface="Avenir"/>
              </a:rPr>
              <a:t>(1), 3-es. </a:t>
            </a:r>
            <a:r>
              <a:rPr lang="en" sz="1000" b="0" i="0" u="sng" strike="noStrike" cap="none">
                <a:solidFill>
                  <a:schemeClr val="hlink"/>
                </a:solidFill>
                <a:latin typeface="Avenir"/>
                <a:ea typeface="Avenir"/>
                <a:cs typeface="Avenir"/>
                <a:sym typeface="Avenir"/>
                <a:hlinkClick r:id="rId3"/>
              </a:rPr>
              <a:t>https://doi.org/10.1145/1217299.1217302</a:t>
            </a:r>
            <a:endParaRPr sz="1000" b="0" i="0" u="none" strike="noStrike" cap="none">
              <a:solidFill>
                <a:srgbClr val="222222"/>
              </a:solidFill>
              <a:latin typeface="Avenir"/>
              <a:ea typeface="Avenir"/>
              <a:cs typeface="Avenir"/>
              <a:sym typeface="Avenir"/>
            </a:endParaRPr>
          </a:p>
          <a:p>
            <a:pPr marL="0" marR="0" lvl="0" indent="0" algn="l" rtl="0">
              <a:lnSpc>
                <a:spcPct val="100000"/>
              </a:lnSpc>
              <a:spcBef>
                <a:spcPts val="300"/>
              </a:spcBef>
              <a:spcAft>
                <a:spcPts val="300"/>
              </a:spcAft>
              <a:buClr>
                <a:srgbClr val="000000"/>
              </a:buClr>
              <a:buSzPts val="1000"/>
              <a:buFont typeface="Arial"/>
              <a:buNone/>
            </a:pPr>
            <a:r>
              <a:rPr lang="en" sz="1000" b="0" i="0" u="none" strike="noStrike" cap="none">
                <a:solidFill>
                  <a:srgbClr val="222222"/>
                </a:solidFill>
                <a:latin typeface="Avenir"/>
                <a:ea typeface="Avenir"/>
                <a:cs typeface="Avenir"/>
                <a:sym typeface="Avenir"/>
              </a:rPr>
              <a:t>Gehrke, J., Kifer, D., Machanavajjhala, A. (2011). ℓ-Diversity. In: van Tilborg, H.C.A., Jajodia, S. (eds) Encyclopedia of Cryptography and Security. Springer, Boston, MA. </a:t>
            </a:r>
            <a:r>
              <a:rPr lang="en" sz="1000" b="0" i="0" u="sng" strike="noStrike" cap="none">
                <a:solidFill>
                  <a:schemeClr val="hlink"/>
                </a:solidFill>
                <a:latin typeface="Avenir"/>
                <a:ea typeface="Avenir"/>
                <a:cs typeface="Avenir"/>
                <a:sym typeface="Avenir"/>
                <a:hlinkClick r:id="rId4"/>
              </a:rPr>
              <a:t>https://doi.org/10.1007/978-1-4419-5906-5_899</a:t>
            </a:r>
            <a:endParaRPr sz="1000" b="0" i="0" u="none" strike="noStrike" cap="none">
              <a:solidFill>
                <a:srgbClr val="222222"/>
              </a:solidFill>
              <a:latin typeface="Avenir"/>
              <a:ea typeface="Avenir"/>
              <a:cs typeface="Avenir"/>
              <a:sym typeface="Avenir"/>
            </a:endParaRPr>
          </a:p>
        </p:txBody>
      </p:sp>
      <p:sp>
        <p:nvSpPr>
          <p:cNvPr id="649" name="Google Shape;649;p50"/>
          <p:cNvSpPr txBox="1"/>
          <p:nvPr/>
        </p:nvSpPr>
        <p:spPr>
          <a:xfrm>
            <a:off x="541800" y="1184925"/>
            <a:ext cx="3685500" cy="2555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chemeClr val="lt2"/>
                </a:highlight>
                <a:latin typeface="Avenir"/>
                <a:ea typeface="Avenir"/>
                <a:cs typeface="Avenir"/>
                <a:sym typeface="Avenir"/>
              </a:rPr>
              <a:t>An extended privacy property that measures the diversity of sensitive values within each column of a dataset. </a:t>
            </a:r>
            <a:endParaRPr sz="1400" b="0" i="0" u="none" strike="noStrike" cap="none">
              <a:solidFill>
                <a:srgbClr val="000000"/>
              </a:solidFill>
              <a:highlight>
                <a:schemeClr val="lt2"/>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lt2"/>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chemeClr val="lt2"/>
                </a:highlight>
                <a:latin typeface="Avenir"/>
                <a:ea typeface="Avenir"/>
                <a:cs typeface="Avenir"/>
                <a:sym typeface="Avenir"/>
              </a:rPr>
              <a:t>For any group of rows with identical quasi-identifiers, there must be at least l distinct values for each sensitive attribute. </a:t>
            </a:r>
            <a:endParaRPr sz="1400" b="0" i="0" u="none" strike="noStrike" cap="none">
              <a:solidFill>
                <a:srgbClr val="000000"/>
              </a:solidFill>
              <a:highlight>
                <a:schemeClr val="lt2"/>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lt2"/>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highlight>
                  <a:schemeClr val="lt2"/>
                </a:highlight>
                <a:latin typeface="Avenir"/>
                <a:ea typeface="Avenir"/>
                <a:cs typeface="Avenir"/>
                <a:sym typeface="Avenir"/>
              </a:rPr>
              <a:t>Makes it harder to identify specific sensitive values associated with individuals or smaller groups within the dataset.</a:t>
            </a:r>
            <a:endParaRPr sz="1400" b="0" i="0" u="none" strike="noStrike" cap="none">
              <a:solidFill>
                <a:srgbClr val="000000"/>
              </a:solidFill>
              <a:highlight>
                <a:schemeClr val="lt2"/>
              </a:highlight>
              <a:latin typeface="Avenir"/>
              <a:ea typeface="Avenir"/>
              <a:cs typeface="Avenir"/>
              <a:sym typeface="Avenir"/>
            </a:endParaRPr>
          </a:p>
        </p:txBody>
      </p:sp>
      <p:pic>
        <p:nvPicPr>
          <p:cNvPr id="650" name="Google Shape;650;p50"/>
          <p:cNvPicPr preferRelativeResize="0"/>
          <p:nvPr/>
        </p:nvPicPr>
        <p:blipFill rotWithShape="1">
          <a:blip r:embed="rId5">
            <a:alphaModFix/>
          </a:blip>
          <a:srcRect/>
          <a:stretch/>
        </p:blipFill>
        <p:spPr>
          <a:xfrm>
            <a:off x="4689550" y="1184925"/>
            <a:ext cx="331470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1"/>
          <p:cNvSpPr txBox="1">
            <a:spLocks noGrp="1"/>
          </p:cNvSpPr>
          <p:nvPr>
            <p:ph type="ctrTitle" idx="4294967295"/>
          </p:nvPr>
        </p:nvSpPr>
        <p:spPr>
          <a:xfrm>
            <a:off x="342900" y="145200"/>
            <a:ext cx="6563700" cy="837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endParaRPr sz="3400"/>
          </a:p>
          <a:p>
            <a:pPr marL="0" marR="0" lvl="0" indent="0" algn="l" rtl="0">
              <a:lnSpc>
                <a:spcPct val="90000"/>
              </a:lnSpc>
              <a:spcBef>
                <a:spcPts val="0"/>
              </a:spcBef>
              <a:spcAft>
                <a:spcPts val="0"/>
              </a:spcAft>
              <a:buClr>
                <a:schemeClr val="dk2"/>
              </a:buClr>
              <a:buSzPts val="2700"/>
              <a:buFont typeface="Century Gothic"/>
              <a:buNone/>
            </a:pPr>
            <a:r>
              <a:rPr lang="en" sz="3400"/>
              <a:t>Knowledge Check </a:t>
            </a:r>
            <a:endParaRPr sz="3400"/>
          </a:p>
          <a:p>
            <a:pPr marL="0" marR="0" lvl="0" indent="0" algn="l" rtl="0">
              <a:lnSpc>
                <a:spcPct val="90000"/>
              </a:lnSpc>
              <a:spcBef>
                <a:spcPts val="0"/>
              </a:spcBef>
              <a:spcAft>
                <a:spcPts val="0"/>
              </a:spcAft>
              <a:buClr>
                <a:schemeClr val="dk2"/>
              </a:buClr>
              <a:buSzPts val="2700"/>
              <a:buFont typeface="Century Gothic"/>
              <a:buNone/>
            </a:pPr>
            <a:endParaRPr sz="15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rgbClr val="FFD966"/>
              </a:solidFill>
              <a:latin typeface="Century Gothic"/>
              <a:ea typeface="Century Gothic"/>
              <a:cs typeface="Century Gothic"/>
              <a:sym typeface="Century Gothic"/>
            </a:endParaRPr>
          </a:p>
        </p:txBody>
      </p:sp>
      <p:sp>
        <p:nvSpPr>
          <p:cNvPr id="656" name="Google Shape;656;p51"/>
          <p:cNvSpPr txBox="1"/>
          <p:nvPr/>
        </p:nvSpPr>
        <p:spPr>
          <a:xfrm>
            <a:off x="485800" y="3693250"/>
            <a:ext cx="5877000" cy="393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 sz="1600">
                <a:latin typeface="Avenir"/>
                <a:ea typeface="Avenir"/>
                <a:cs typeface="Avenir"/>
                <a:sym typeface="Avenir"/>
              </a:rPr>
              <a:t>How many quasi-identifiers are present in this dataset?</a:t>
            </a:r>
            <a:endParaRPr sz="1600">
              <a:latin typeface="Avenir"/>
              <a:ea typeface="Avenir"/>
              <a:cs typeface="Avenir"/>
              <a:sym typeface="Avenir"/>
            </a:endParaRPr>
          </a:p>
          <a:p>
            <a:pPr marL="457200" lvl="0" indent="-330200" algn="l" rtl="0">
              <a:spcBef>
                <a:spcPts val="0"/>
              </a:spcBef>
              <a:spcAft>
                <a:spcPts val="0"/>
              </a:spcAft>
              <a:buSzPts val="1600"/>
              <a:buFont typeface="Avenir"/>
              <a:buChar char="●"/>
            </a:pPr>
            <a:r>
              <a:rPr lang="en" sz="1600">
                <a:latin typeface="Avenir"/>
                <a:ea typeface="Avenir"/>
                <a:cs typeface="Avenir"/>
                <a:sym typeface="Avenir"/>
              </a:rPr>
              <a:t>Does this dataset violate k-anonymity assumption?</a:t>
            </a:r>
            <a:endParaRPr sz="1600">
              <a:latin typeface="Avenir"/>
              <a:ea typeface="Avenir"/>
              <a:cs typeface="Avenir"/>
              <a:sym typeface="Avenir"/>
            </a:endParaRPr>
          </a:p>
        </p:txBody>
      </p:sp>
      <p:sp>
        <p:nvSpPr>
          <p:cNvPr id="657" name="Google Shape;657;p51"/>
          <p:cNvSpPr txBox="1"/>
          <p:nvPr/>
        </p:nvSpPr>
        <p:spPr>
          <a:xfrm>
            <a:off x="485800" y="4193525"/>
            <a:ext cx="5877000" cy="393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 sz="1600">
                <a:latin typeface="Avenir"/>
                <a:ea typeface="Avenir"/>
                <a:cs typeface="Avenir"/>
                <a:sym typeface="Avenir"/>
              </a:rPr>
              <a:t>How can we mitigate disclosure risk?</a:t>
            </a:r>
            <a:endParaRPr sz="1600">
              <a:latin typeface="Avenir"/>
              <a:ea typeface="Avenir"/>
              <a:cs typeface="Avenir"/>
              <a:sym typeface="Avenir"/>
            </a:endParaRPr>
          </a:p>
        </p:txBody>
      </p:sp>
      <p:graphicFrame>
        <p:nvGraphicFramePr>
          <p:cNvPr id="658" name="Google Shape;658;p51"/>
          <p:cNvGraphicFramePr/>
          <p:nvPr/>
        </p:nvGraphicFramePr>
        <p:xfrm>
          <a:off x="644138" y="801975"/>
          <a:ext cx="3000000" cy="3000000"/>
        </p:xfrm>
        <a:graphic>
          <a:graphicData uri="http://schemas.openxmlformats.org/drawingml/2006/table">
            <a:tbl>
              <a:tblPr>
                <a:noFill/>
                <a:tableStyleId>{6222C591-C2FF-4232-9234-3E6E83428945}</a:tableStyleId>
              </a:tblPr>
              <a:tblGrid>
                <a:gridCol w="584575">
                  <a:extLst>
                    <a:ext uri="{9D8B030D-6E8A-4147-A177-3AD203B41FA5}">
                      <a16:colId xmlns:a16="http://schemas.microsoft.com/office/drawing/2014/main" val="20000"/>
                    </a:ext>
                  </a:extLst>
                </a:gridCol>
                <a:gridCol w="701500">
                  <a:extLst>
                    <a:ext uri="{9D8B030D-6E8A-4147-A177-3AD203B41FA5}">
                      <a16:colId xmlns:a16="http://schemas.microsoft.com/office/drawing/2014/main" val="20001"/>
                    </a:ext>
                  </a:extLst>
                </a:gridCol>
                <a:gridCol w="1185825">
                  <a:extLst>
                    <a:ext uri="{9D8B030D-6E8A-4147-A177-3AD203B41FA5}">
                      <a16:colId xmlns:a16="http://schemas.microsoft.com/office/drawing/2014/main" val="20002"/>
                    </a:ext>
                  </a:extLst>
                </a:gridCol>
                <a:gridCol w="1670200">
                  <a:extLst>
                    <a:ext uri="{9D8B030D-6E8A-4147-A177-3AD203B41FA5}">
                      <a16:colId xmlns:a16="http://schemas.microsoft.com/office/drawing/2014/main" val="20003"/>
                    </a:ext>
                  </a:extLst>
                </a:gridCol>
                <a:gridCol w="1336175">
                  <a:extLst>
                    <a:ext uri="{9D8B030D-6E8A-4147-A177-3AD203B41FA5}">
                      <a16:colId xmlns:a16="http://schemas.microsoft.com/office/drawing/2014/main" val="20004"/>
                    </a:ext>
                  </a:extLst>
                </a:gridCol>
                <a:gridCol w="1720300">
                  <a:extLst>
                    <a:ext uri="{9D8B030D-6E8A-4147-A177-3AD203B41FA5}">
                      <a16:colId xmlns:a16="http://schemas.microsoft.com/office/drawing/2014/main" val="20005"/>
                    </a:ext>
                  </a:extLst>
                </a:gridCol>
              </a:tblGrid>
              <a:tr h="0">
                <a:tc>
                  <a:txBody>
                    <a:bodyPr/>
                    <a:lstStyle/>
                    <a:p>
                      <a:pPr marL="0" lvl="0" indent="0" algn="l" rtl="0">
                        <a:lnSpc>
                          <a:spcPct val="115000"/>
                        </a:lnSpc>
                        <a:spcBef>
                          <a:spcPts val="0"/>
                        </a:spcBef>
                        <a:spcAft>
                          <a:spcPts val="0"/>
                        </a:spcAft>
                        <a:buNone/>
                      </a:pPr>
                      <a:r>
                        <a:rPr lang="en" b="1">
                          <a:latin typeface="Avenir"/>
                          <a:ea typeface="Avenir"/>
                          <a:cs typeface="Avenir"/>
                          <a:sym typeface="Avenir"/>
                        </a:rPr>
                        <a:t>Case</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Zip</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Year Built</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Property Type</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Floor Level</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Claim Amount</a:t>
                      </a:r>
                      <a:endParaRPr b="1">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1st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latin typeface="Avenir"/>
                          <a:ea typeface="Avenir"/>
                          <a:cs typeface="Avenir"/>
                          <a:sym typeface="Avenir"/>
                        </a:rPr>
                        <a:t>2</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2nd</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$15,000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12347</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House</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Ground</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12348</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House</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Ground</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$22,000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latin typeface="Avenir"/>
                          <a:ea typeface="Avenir"/>
                          <a:cs typeface="Avenir"/>
                          <a:sym typeface="Avenir"/>
                        </a:rPr>
                        <a:t>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12349</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2nd</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$11,000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12346</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1995</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1st</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$14,000</a:t>
                      </a:r>
                      <a:endParaRPr>
                        <a:latin typeface="Avenir"/>
                        <a:ea typeface="Avenir"/>
                        <a:cs typeface="Avenir"/>
                        <a:sym typeface="Aveni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2"/>
          <p:cNvSpPr txBox="1">
            <a:spLocks noGrp="1"/>
          </p:cNvSpPr>
          <p:nvPr>
            <p:ph type="ctrTitle" idx="4294967295"/>
          </p:nvPr>
        </p:nvSpPr>
        <p:spPr>
          <a:xfrm>
            <a:off x="342900" y="145200"/>
            <a:ext cx="6563700" cy="837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2"/>
              </a:buClr>
              <a:buSzPts val="2700"/>
              <a:buFont typeface="Century Gothic"/>
              <a:buNone/>
            </a:pPr>
            <a:endParaRPr sz="3400"/>
          </a:p>
          <a:p>
            <a:pPr marL="0" marR="0" lvl="0" indent="0" algn="l" rtl="0">
              <a:lnSpc>
                <a:spcPct val="90000"/>
              </a:lnSpc>
              <a:spcBef>
                <a:spcPts val="0"/>
              </a:spcBef>
              <a:spcAft>
                <a:spcPts val="0"/>
              </a:spcAft>
              <a:buClr>
                <a:schemeClr val="dk2"/>
              </a:buClr>
              <a:buSzPts val="2700"/>
              <a:buFont typeface="Century Gothic"/>
              <a:buNone/>
            </a:pPr>
            <a:r>
              <a:rPr lang="en" sz="3400"/>
              <a:t>Knowledge Check </a:t>
            </a:r>
            <a:endParaRPr sz="3400"/>
          </a:p>
          <a:p>
            <a:pPr marL="0" marR="0" lvl="0" indent="0" algn="l" rtl="0">
              <a:lnSpc>
                <a:spcPct val="90000"/>
              </a:lnSpc>
              <a:spcBef>
                <a:spcPts val="0"/>
              </a:spcBef>
              <a:spcAft>
                <a:spcPts val="0"/>
              </a:spcAft>
              <a:buClr>
                <a:schemeClr val="dk2"/>
              </a:buClr>
              <a:buSzPts val="2700"/>
              <a:buFont typeface="Century Gothic"/>
              <a:buNone/>
            </a:pPr>
            <a:endParaRPr sz="1500" b="1" i="0" u="none" strike="noStrike" cap="none">
              <a:solidFill>
                <a:schemeClr val="dk2"/>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2"/>
              </a:buClr>
              <a:buSzPts val="2700"/>
              <a:buFont typeface="Century Gothic"/>
              <a:buNone/>
            </a:pPr>
            <a:endParaRPr sz="3400" b="1" i="0" u="none" strike="noStrike" cap="none">
              <a:solidFill>
                <a:srgbClr val="FFD966"/>
              </a:solidFill>
              <a:latin typeface="Century Gothic"/>
              <a:ea typeface="Century Gothic"/>
              <a:cs typeface="Century Gothic"/>
              <a:sym typeface="Century Gothic"/>
            </a:endParaRPr>
          </a:p>
        </p:txBody>
      </p:sp>
      <p:graphicFrame>
        <p:nvGraphicFramePr>
          <p:cNvPr id="664" name="Google Shape;664;p52"/>
          <p:cNvGraphicFramePr/>
          <p:nvPr/>
        </p:nvGraphicFramePr>
        <p:xfrm>
          <a:off x="426250" y="854875"/>
          <a:ext cx="3000000" cy="3000000"/>
        </p:xfrm>
        <a:graphic>
          <a:graphicData uri="http://schemas.openxmlformats.org/drawingml/2006/table">
            <a:tbl>
              <a:tblPr>
                <a:noFill/>
                <a:tableStyleId>{6222C591-C2FF-4232-9234-3E6E83428945}</a:tableStyleId>
              </a:tblPr>
              <a:tblGrid>
                <a:gridCol w="598400">
                  <a:extLst>
                    <a:ext uri="{9D8B030D-6E8A-4147-A177-3AD203B41FA5}">
                      <a16:colId xmlns:a16="http://schemas.microsoft.com/office/drawing/2014/main" val="20000"/>
                    </a:ext>
                  </a:extLst>
                </a:gridCol>
                <a:gridCol w="718075">
                  <a:extLst>
                    <a:ext uri="{9D8B030D-6E8A-4147-A177-3AD203B41FA5}">
                      <a16:colId xmlns:a16="http://schemas.microsoft.com/office/drawing/2014/main" val="20001"/>
                    </a:ext>
                  </a:extLst>
                </a:gridCol>
                <a:gridCol w="1265150">
                  <a:extLst>
                    <a:ext uri="{9D8B030D-6E8A-4147-A177-3AD203B41FA5}">
                      <a16:colId xmlns:a16="http://schemas.microsoft.com/office/drawing/2014/main" val="20002"/>
                    </a:ext>
                  </a:extLst>
                </a:gridCol>
                <a:gridCol w="1709675">
                  <a:extLst>
                    <a:ext uri="{9D8B030D-6E8A-4147-A177-3AD203B41FA5}">
                      <a16:colId xmlns:a16="http://schemas.microsoft.com/office/drawing/2014/main" val="20003"/>
                    </a:ext>
                  </a:extLst>
                </a:gridCol>
                <a:gridCol w="1367725">
                  <a:extLst>
                    <a:ext uri="{9D8B030D-6E8A-4147-A177-3AD203B41FA5}">
                      <a16:colId xmlns:a16="http://schemas.microsoft.com/office/drawing/2014/main" val="20004"/>
                    </a:ext>
                  </a:extLst>
                </a:gridCol>
                <a:gridCol w="1760950">
                  <a:extLst>
                    <a:ext uri="{9D8B030D-6E8A-4147-A177-3AD203B41FA5}">
                      <a16:colId xmlns:a16="http://schemas.microsoft.com/office/drawing/2014/main" val="20005"/>
                    </a:ext>
                  </a:extLst>
                </a:gridCol>
              </a:tblGrid>
              <a:tr h="0">
                <a:tc>
                  <a:txBody>
                    <a:bodyPr/>
                    <a:lstStyle/>
                    <a:p>
                      <a:pPr marL="0" lvl="0" indent="0" algn="l" rtl="0">
                        <a:lnSpc>
                          <a:spcPct val="115000"/>
                        </a:lnSpc>
                        <a:spcBef>
                          <a:spcPts val="0"/>
                        </a:spcBef>
                        <a:spcAft>
                          <a:spcPts val="0"/>
                        </a:spcAft>
                        <a:buNone/>
                      </a:pPr>
                      <a:r>
                        <a:rPr lang="en" b="1">
                          <a:latin typeface="Avenir"/>
                          <a:ea typeface="Avenir"/>
                          <a:cs typeface="Avenir"/>
                          <a:sym typeface="Avenir"/>
                        </a:rPr>
                        <a:t>Case</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Zip</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Year Built</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Property Type</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Floor Level</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latin typeface="Avenir"/>
                          <a:ea typeface="Avenir"/>
                          <a:cs typeface="Avenir"/>
                          <a:sym typeface="Avenir"/>
                        </a:rPr>
                        <a:t>Claim Amount</a:t>
                      </a:r>
                      <a:endParaRPr b="1">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latin typeface="Avenir"/>
                          <a:ea typeface="Avenir"/>
                          <a:cs typeface="Avenir"/>
                          <a:sym typeface="Avenir"/>
                        </a:rPr>
                        <a:t>1</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1990–1999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Low</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latin typeface="Avenir"/>
                          <a:ea typeface="Avenir"/>
                          <a:cs typeface="Avenir"/>
                          <a:sym typeface="Avenir"/>
                        </a:rPr>
                        <a:t>2</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1990–1999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Low</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$15,000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2000–2009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House</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Ground</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2000–2009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House</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Ground</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$22,000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latin typeface="Avenir"/>
                          <a:ea typeface="Avenir"/>
                          <a:cs typeface="Avenir"/>
                          <a:sym typeface="Avenir"/>
                        </a:rPr>
                        <a:t>5</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1990–1999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Low</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$11,000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123**</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1990–1999</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Apartment</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Low</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Avenir"/>
                          <a:ea typeface="Avenir"/>
                          <a:cs typeface="Avenir"/>
                          <a:sym typeface="Avenir"/>
                        </a:rPr>
                        <a:t>$14,000</a:t>
                      </a:r>
                      <a:endParaRPr>
                        <a:latin typeface="Avenir"/>
                        <a:ea typeface="Avenir"/>
                        <a:cs typeface="Avenir"/>
                        <a:sym typeface="Aveni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65" name="Google Shape;665;p52"/>
          <p:cNvSpPr txBox="1"/>
          <p:nvPr/>
        </p:nvSpPr>
        <p:spPr>
          <a:xfrm>
            <a:off x="870250" y="3884800"/>
            <a:ext cx="5322000" cy="6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6" name="Google Shape;666;p52"/>
          <p:cNvSpPr txBox="1"/>
          <p:nvPr/>
        </p:nvSpPr>
        <p:spPr>
          <a:xfrm>
            <a:off x="426250" y="3884800"/>
            <a:ext cx="5877000" cy="393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nir"/>
              <a:buChar char="●"/>
            </a:pPr>
            <a:r>
              <a:rPr lang="en" sz="1600">
                <a:latin typeface="Avenir"/>
                <a:ea typeface="Avenir"/>
                <a:cs typeface="Avenir"/>
                <a:sym typeface="Avenir"/>
              </a:rPr>
              <a:t>Does this version of the dataset satisfy l-diversity?</a:t>
            </a:r>
            <a:endParaRPr sz="160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3"/>
          <p:cNvSpPr txBox="1"/>
          <p:nvPr/>
        </p:nvSpPr>
        <p:spPr>
          <a:xfrm>
            <a:off x="337700" y="4802700"/>
            <a:ext cx="414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Century Gothic"/>
                <a:ea typeface="Century Gothic"/>
                <a:cs typeface="Century Gothic"/>
                <a:sym typeface="Century Gothic"/>
              </a:rPr>
              <a:t>Recommended reading:</a:t>
            </a:r>
            <a:r>
              <a:rPr lang="en" sz="800" b="0" i="0" u="none" strike="noStrike" cap="none">
                <a:solidFill>
                  <a:srgbClr val="000000"/>
                </a:solidFill>
                <a:latin typeface="Century Gothic"/>
                <a:ea typeface="Century Gothic"/>
                <a:cs typeface="Century Gothic"/>
                <a:sym typeface="Century Gothic"/>
              </a:rPr>
              <a:t> </a:t>
            </a:r>
            <a:r>
              <a:rPr lang="en" sz="800" b="0" i="0" u="none" strike="noStrike" cap="none">
                <a:solidFill>
                  <a:schemeClr val="lt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rgbClr val="000000"/>
              </a:solidFill>
              <a:latin typeface="Century Gothic"/>
              <a:ea typeface="Century Gothic"/>
              <a:cs typeface="Century Gothic"/>
              <a:sym typeface="Century Gothic"/>
            </a:endParaRPr>
          </a:p>
        </p:txBody>
      </p:sp>
      <p:sp>
        <p:nvSpPr>
          <p:cNvPr id="672" name="Google Shape;672;p53"/>
          <p:cNvSpPr txBox="1"/>
          <p:nvPr/>
        </p:nvSpPr>
        <p:spPr>
          <a:xfrm>
            <a:off x="408000" y="204150"/>
            <a:ext cx="8286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Century Gothic"/>
                <a:ea typeface="Century Gothic"/>
                <a:cs typeface="Century Gothic"/>
                <a:sym typeface="Century Gothic"/>
              </a:rPr>
              <a:t>Tools</a:t>
            </a:r>
            <a:endParaRPr sz="1600" b="1" i="0" u="none" strike="noStrike" cap="none">
              <a:solidFill>
                <a:schemeClr val="dk2"/>
              </a:solidFill>
              <a:latin typeface="Century Gothic"/>
              <a:ea typeface="Century Gothic"/>
              <a:cs typeface="Century Gothic"/>
              <a:sym typeface="Century Gothic"/>
            </a:endParaRPr>
          </a:p>
        </p:txBody>
      </p:sp>
      <p:sp>
        <p:nvSpPr>
          <p:cNvPr id="673" name="Google Shape;673;p53"/>
          <p:cNvSpPr txBox="1"/>
          <p:nvPr/>
        </p:nvSpPr>
        <p:spPr>
          <a:xfrm>
            <a:off x="515250" y="967350"/>
            <a:ext cx="7783500" cy="292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venir"/>
                <a:ea typeface="Avenir"/>
                <a:cs typeface="Avenir"/>
                <a:sym typeface="Avenir"/>
              </a:rPr>
              <a:t>Many existing tools, supporting different de-identification techniques/methods.</a:t>
            </a: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venir"/>
                <a:ea typeface="Avenir"/>
                <a:cs typeface="Avenir"/>
                <a:sym typeface="Avenir"/>
              </a:rPr>
              <a:t>sdcMicro package</a:t>
            </a:r>
            <a:endParaRPr sz="2000" b="1"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R-based (open and free)</a:t>
            </a:r>
            <a:endParaRPr sz="20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Robust and widely used/cited</a:t>
            </a:r>
            <a:endParaRPr sz="2000" b="0" i="0" u="none" strike="noStrike" cap="none">
              <a:solidFill>
                <a:schemeClr val="dk1"/>
              </a:solidFill>
              <a:latin typeface="Avenir"/>
              <a:ea typeface="Avenir"/>
              <a:cs typeface="Avenir"/>
              <a:sym typeface="Avenir"/>
            </a:endParaRPr>
          </a:p>
          <a:p>
            <a:pPr marL="457200" marR="0" lvl="0" indent="-355600" algn="l" rtl="0">
              <a:lnSpc>
                <a:spcPct val="100000"/>
              </a:lnSpc>
              <a:spcBef>
                <a:spcPts val="0"/>
              </a:spcBef>
              <a:spcAft>
                <a:spcPts val="0"/>
              </a:spcAft>
              <a:buClr>
                <a:schemeClr val="dk1"/>
              </a:buClr>
              <a:buSzPts val="2000"/>
              <a:buFont typeface="Avenir"/>
              <a:buChar char="●"/>
            </a:pPr>
            <a:r>
              <a:rPr lang="en" sz="2000" b="0" i="0" u="none" strike="noStrike" cap="none">
                <a:solidFill>
                  <a:schemeClr val="dk1"/>
                </a:solidFill>
                <a:latin typeface="Avenir"/>
                <a:ea typeface="Avenir"/>
                <a:cs typeface="Avenir"/>
                <a:sym typeface="Avenir"/>
              </a:rPr>
              <a:t>Reproducibility!</a:t>
            </a: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674" name="Google Shape;674;p53"/>
          <p:cNvSpPr txBox="1"/>
          <p:nvPr/>
        </p:nvSpPr>
        <p:spPr>
          <a:xfrm>
            <a:off x="699175" y="4079850"/>
            <a:ext cx="70695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venir"/>
                <a:ea typeface="Avenir"/>
                <a:cs typeface="Avenir"/>
                <a:sym typeface="Avenir"/>
              </a:rPr>
              <a:t>De-id tools:</a:t>
            </a:r>
            <a:endParaRPr sz="1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venir"/>
                <a:ea typeface="Avenir"/>
                <a:cs typeface="Avenir"/>
                <a:sym typeface="Avenir"/>
              </a:rPr>
              <a:t>anonypy </a:t>
            </a:r>
            <a:endParaRPr sz="1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chemeClr val="dk1"/>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https://dataservices.library.jhu.edu/resources/applications-to-assist-in-de-identification-of-human-subjects-research-data/</a:t>
            </a:r>
            <a:endParaRPr sz="1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venir"/>
                <a:ea typeface="Avenir"/>
                <a:cs typeface="Avenir"/>
                <a:sym typeface="Avenir"/>
                <a:hlinkClick r:id="rId5"/>
              </a:rPr>
              <a:t>https://amnesia.openaire.eu/download.html</a:t>
            </a:r>
            <a:endParaRPr sz="1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venir"/>
              <a:ea typeface="Avenir"/>
              <a:cs typeface="Avenir"/>
              <a:sym typeface="Avenir"/>
            </a:endParaRPr>
          </a:p>
        </p:txBody>
      </p:sp>
      <p:pic>
        <p:nvPicPr>
          <p:cNvPr id="675" name="Google Shape;675;p53"/>
          <p:cNvPicPr preferRelativeResize="0"/>
          <p:nvPr/>
        </p:nvPicPr>
        <p:blipFill>
          <a:blip r:embed="rId6">
            <a:alphaModFix/>
          </a:blip>
          <a:stretch>
            <a:fillRect/>
          </a:stretch>
        </p:blipFill>
        <p:spPr>
          <a:xfrm rot="5400000">
            <a:off x="6163825" y="1795850"/>
            <a:ext cx="4692926" cy="126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4"/>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Century Gothic"/>
                <a:ea typeface="Century Gothic"/>
                <a:cs typeface="Century Gothic"/>
                <a:sym typeface="Century Gothic"/>
              </a:rPr>
              <a:t>Statistical Disclosure Control</a:t>
            </a:r>
            <a:endParaRPr sz="2800" b="1" i="0" u="none" strike="noStrike" cap="none">
              <a:solidFill>
                <a:schemeClr val="dk2"/>
              </a:solidFill>
              <a:latin typeface="Century Gothic"/>
              <a:ea typeface="Century Gothic"/>
              <a:cs typeface="Century Gothic"/>
              <a:sym typeface="Century Gothic"/>
            </a:endParaRPr>
          </a:p>
        </p:txBody>
      </p:sp>
      <p:sp>
        <p:nvSpPr>
          <p:cNvPr id="681" name="Google Shape;681;p54"/>
          <p:cNvSpPr txBox="1"/>
          <p:nvPr/>
        </p:nvSpPr>
        <p:spPr>
          <a:xfrm>
            <a:off x="337700" y="4802700"/>
            <a:ext cx="414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Century Gothic"/>
                <a:ea typeface="Century Gothic"/>
                <a:cs typeface="Century Gothic"/>
                <a:sym typeface="Century Gothic"/>
              </a:rPr>
              <a:t>Recommended reading:</a:t>
            </a:r>
            <a:r>
              <a:rPr lang="en" sz="800" b="0" i="0" u="none" strike="noStrike" cap="none">
                <a:solidFill>
                  <a:srgbClr val="000000"/>
                </a:solidFill>
                <a:latin typeface="Century Gothic"/>
                <a:ea typeface="Century Gothic"/>
                <a:cs typeface="Century Gothic"/>
                <a:sym typeface="Century Gothic"/>
              </a:rPr>
              <a:t> </a:t>
            </a:r>
            <a:r>
              <a:rPr lang="en" sz="800" b="0" i="0" u="none" strike="noStrike" cap="none">
                <a:solidFill>
                  <a:schemeClr val="lt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rgbClr val="000000"/>
              </a:solidFill>
              <a:latin typeface="Century Gothic"/>
              <a:ea typeface="Century Gothic"/>
              <a:cs typeface="Century Gothic"/>
              <a:sym typeface="Century Gothic"/>
            </a:endParaRPr>
          </a:p>
        </p:txBody>
      </p:sp>
      <p:sp>
        <p:nvSpPr>
          <p:cNvPr id="682" name="Google Shape;682;p54"/>
          <p:cNvSpPr txBox="1"/>
          <p:nvPr/>
        </p:nvSpPr>
        <p:spPr>
          <a:xfrm>
            <a:off x="475950" y="1225650"/>
            <a:ext cx="7813200" cy="2692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venir"/>
                <a:ea typeface="Avenir"/>
                <a:cs typeface="Avenir"/>
                <a:sym typeface="Avenir"/>
              </a:rPr>
              <a:t>SDC is a method for risk estimation and adjustment considering the utility of the data, having responsible and ethical data sharing in mind.</a:t>
            </a:r>
            <a:endParaRPr sz="1800" b="0" i="0" u="none" strike="noStrike" cap="none">
              <a:solidFill>
                <a:schemeClr val="dk1"/>
              </a:solidFill>
              <a:latin typeface="Avenir"/>
              <a:ea typeface="Avenir"/>
              <a:cs typeface="Avenir"/>
              <a:sym typeface="Avenir"/>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1"/>
                </a:solidFill>
                <a:highlight>
                  <a:schemeClr val="lt2"/>
                </a:highlight>
                <a:latin typeface="Avenir"/>
                <a:ea typeface="Avenir"/>
                <a:cs typeface="Avenir"/>
                <a:sym typeface="Avenir"/>
              </a:rPr>
              <a:t>A three-step process:</a:t>
            </a:r>
            <a:endParaRPr sz="1800" b="0" i="0" u="none" strike="noStrike" cap="none">
              <a:solidFill>
                <a:schemeClr val="dk1"/>
              </a:solidFill>
              <a:highlight>
                <a:schemeClr val="lt2"/>
              </a:highlight>
              <a:latin typeface="Avenir"/>
              <a:ea typeface="Avenir"/>
              <a:cs typeface="Avenir"/>
              <a:sym typeface="Avenir"/>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latin typeface="Avenir"/>
              <a:ea typeface="Avenir"/>
              <a:cs typeface="Avenir"/>
              <a:sym typeface="Avenir"/>
            </a:endParaRPr>
          </a:p>
          <a:p>
            <a:pPr marL="457200" marR="0" lvl="0" indent="-342900" algn="l" rtl="0">
              <a:lnSpc>
                <a:spcPct val="115000"/>
              </a:lnSpc>
              <a:spcBef>
                <a:spcPts val="0"/>
              </a:spcBef>
              <a:spcAft>
                <a:spcPts val="0"/>
              </a:spcAft>
              <a:buClr>
                <a:schemeClr val="dk1"/>
              </a:buClr>
              <a:buSzPts val="1800"/>
              <a:buFont typeface="Avenir"/>
              <a:buAutoNum type="arabicPeriod"/>
            </a:pPr>
            <a:r>
              <a:rPr lang="en" sz="1800" b="0" i="0" u="none" strike="noStrike" cap="none">
                <a:solidFill>
                  <a:schemeClr val="dk1"/>
                </a:solidFill>
                <a:latin typeface="Avenir"/>
                <a:ea typeface="Avenir"/>
                <a:cs typeface="Avenir"/>
                <a:sym typeface="Avenir"/>
              </a:rPr>
              <a:t>Assess the risk of re-identification </a:t>
            </a:r>
            <a:endParaRPr sz="1800" b="0" i="0" u="none" strike="noStrike" cap="none">
              <a:solidFill>
                <a:schemeClr val="dk1"/>
              </a:solidFill>
              <a:latin typeface="Avenir"/>
              <a:ea typeface="Avenir"/>
              <a:cs typeface="Avenir"/>
              <a:sym typeface="Avenir"/>
            </a:endParaRPr>
          </a:p>
          <a:p>
            <a:pPr marL="457200" marR="0" lvl="0" indent="-342900" algn="l" rtl="0">
              <a:lnSpc>
                <a:spcPct val="115000"/>
              </a:lnSpc>
              <a:spcBef>
                <a:spcPts val="0"/>
              </a:spcBef>
              <a:spcAft>
                <a:spcPts val="0"/>
              </a:spcAft>
              <a:buClr>
                <a:schemeClr val="dk1"/>
              </a:buClr>
              <a:buSzPts val="1800"/>
              <a:buFont typeface="Avenir"/>
              <a:buAutoNum type="arabicPeriod"/>
            </a:pPr>
            <a:r>
              <a:rPr lang="en" sz="1800" b="0" i="0" u="none" strike="noStrike" cap="none">
                <a:solidFill>
                  <a:schemeClr val="dk1"/>
                </a:solidFill>
                <a:latin typeface="Avenir"/>
                <a:ea typeface="Avenir"/>
                <a:cs typeface="Avenir"/>
                <a:sym typeface="Avenir"/>
              </a:rPr>
              <a:t>Reduce the risk of re-identification </a:t>
            </a:r>
            <a:endParaRPr sz="1800" b="0" i="0" u="none" strike="noStrike" cap="none">
              <a:solidFill>
                <a:schemeClr val="dk1"/>
              </a:solidFill>
              <a:latin typeface="Avenir"/>
              <a:ea typeface="Avenir"/>
              <a:cs typeface="Avenir"/>
              <a:sym typeface="Avenir"/>
            </a:endParaRPr>
          </a:p>
          <a:p>
            <a:pPr marL="457200" marR="0" lvl="0" indent="-342900" algn="l" rtl="0">
              <a:lnSpc>
                <a:spcPct val="115000"/>
              </a:lnSpc>
              <a:spcBef>
                <a:spcPts val="0"/>
              </a:spcBef>
              <a:spcAft>
                <a:spcPts val="0"/>
              </a:spcAft>
              <a:buClr>
                <a:schemeClr val="dk1"/>
              </a:buClr>
              <a:buSzPts val="1800"/>
              <a:buFont typeface="Avenir"/>
              <a:buAutoNum type="arabicPeriod"/>
            </a:pPr>
            <a:r>
              <a:rPr lang="en" sz="1800" b="0" i="0" u="none" strike="noStrike" cap="none">
                <a:solidFill>
                  <a:schemeClr val="dk1"/>
                </a:solidFill>
                <a:latin typeface="Avenir"/>
                <a:ea typeface="Avenir"/>
                <a:cs typeface="Avenir"/>
                <a:sym typeface="Avenir"/>
              </a:rPr>
              <a:t>Quantify information loss</a:t>
            </a:r>
            <a:endParaRPr sz="1800" b="0" i="0" u="none" strike="noStrike" cap="none">
              <a:solidFill>
                <a:schemeClr val="dk1"/>
              </a:solidFill>
              <a:latin typeface="Avenir"/>
              <a:ea typeface="Avenir"/>
              <a:cs typeface="Avenir"/>
              <a:sym typeface="Avenir"/>
            </a:endParaRPr>
          </a:p>
        </p:txBody>
      </p:sp>
      <p:sp>
        <p:nvSpPr>
          <p:cNvPr id="683" name="Google Shape;683;p54"/>
          <p:cNvSpPr txBox="1"/>
          <p:nvPr/>
        </p:nvSpPr>
        <p:spPr>
          <a:xfrm>
            <a:off x="1363425" y="4239225"/>
            <a:ext cx="3196800" cy="461700"/>
          </a:xfrm>
          <a:prstGeom prst="rect">
            <a:avLst/>
          </a:prstGeom>
          <a:solidFill>
            <a:srgbClr val="E1E4E5"/>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a:solidFill>
                  <a:schemeClr val="dk2"/>
                </a:solidFill>
                <a:latin typeface="Avenir"/>
                <a:ea typeface="Avenir"/>
                <a:cs typeface="Avenir"/>
                <a:sym typeface="Avenir"/>
              </a:rPr>
              <a:t>Disclosure Risk</a:t>
            </a:r>
            <a:endParaRPr sz="1800" b="1" i="0" u="none" strike="noStrike" cap="none">
              <a:solidFill>
                <a:schemeClr val="dk2"/>
              </a:solidFill>
              <a:latin typeface="Avenir"/>
              <a:ea typeface="Avenir"/>
              <a:cs typeface="Avenir"/>
              <a:sym typeface="Avenir"/>
            </a:endParaRPr>
          </a:p>
        </p:txBody>
      </p:sp>
      <p:sp>
        <p:nvSpPr>
          <p:cNvPr id="684" name="Google Shape;684;p54"/>
          <p:cNvSpPr txBox="1"/>
          <p:nvPr/>
        </p:nvSpPr>
        <p:spPr>
          <a:xfrm>
            <a:off x="3249800" y="4239225"/>
            <a:ext cx="3196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a:solidFill>
                  <a:schemeClr val="dk2"/>
                </a:solidFill>
                <a:latin typeface="Avenir"/>
                <a:ea typeface="Avenir"/>
                <a:cs typeface="Avenir"/>
                <a:sym typeface="Avenir"/>
              </a:rPr>
              <a:t>Data Utility</a:t>
            </a:r>
            <a:endParaRPr sz="1800" b="1" i="0" u="none" strike="noStrike" cap="none">
              <a:solidFill>
                <a:schemeClr val="dk2"/>
              </a:solidFill>
              <a:latin typeface="Avenir"/>
              <a:ea typeface="Avenir"/>
              <a:cs typeface="Avenir"/>
              <a:sym typeface="Avenir"/>
            </a:endParaRPr>
          </a:p>
        </p:txBody>
      </p:sp>
      <p:sp>
        <p:nvSpPr>
          <p:cNvPr id="685" name="Google Shape;685;p54"/>
          <p:cNvSpPr txBox="1"/>
          <p:nvPr/>
        </p:nvSpPr>
        <p:spPr>
          <a:xfrm>
            <a:off x="2855675" y="3771850"/>
            <a:ext cx="5370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 sz="6400" b="0" i="0" u="none" strike="noStrike" cap="none">
                <a:solidFill>
                  <a:srgbClr val="FFC800"/>
                </a:solidFill>
                <a:latin typeface="Arial"/>
                <a:ea typeface="Arial"/>
                <a:cs typeface="Arial"/>
                <a:sym typeface="Arial"/>
              </a:rPr>
              <a:t>∝</a:t>
            </a:r>
            <a:endParaRPr sz="6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5"/>
          <p:cNvSpPr txBox="1"/>
          <p:nvPr/>
        </p:nvSpPr>
        <p:spPr>
          <a:xfrm>
            <a:off x="390700" y="152200"/>
            <a:ext cx="7121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2"/>
              </a:solidFill>
              <a:latin typeface="Century Gothic"/>
              <a:ea typeface="Century Gothic"/>
              <a:cs typeface="Century Gothic"/>
              <a:sym typeface="Century Gothic"/>
            </a:endParaRPr>
          </a:p>
        </p:txBody>
      </p:sp>
      <p:sp>
        <p:nvSpPr>
          <p:cNvPr id="691" name="Google Shape;691;p55"/>
          <p:cNvSpPr txBox="1"/>
          <p:nvPr/>
        </p:nvSpPr>
        <p:spPr>
          <a:xfrm>
            <a:off x="337700" y="4802700"/>
            <a:ext cx="4143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Century Gothic"/>
                <a:ea typeface="Century Gothic"/>
                <a:cs typeface="Century Gothic"/>
                <a:sym typeface="Century Gothic"/>
              </a:rPr>
              <a:t>Recommended reading:</a:t>
            </a:r>
            <a:r>
              <a:rPr lang="en" sz="800" b="0" i="0" u="none" strike="noStrike" cap="none">
                <a:solidFill>
                  <a:srgbClr val="000000"/>
                </a:solidFill>
                <a:latin typeface="Century Gothic"/>
                <a:ea typeface="Century Gothic"/>
                <a:cs typeface="Century Gothic"/>
                <a:sym typeface="Century Gothic"/>
              </a:rPr>
              <a:t> </a:t>
            </a:r>
            <a:r>
              <a:rPr lang="en" sz="800" b="0" i="0" u="none" strike="noStrike" cap="none">
                <a:solidFill>
                  <a:schemeClr val="lt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https://doi.org/10.1136/bmj.c181</a:t>
            </a:r>
            <a:endParaRPr sz="800" b="0" i="0" u="none" strike="noStrike" cap="none">
              <a:solidFill>
                <a:srgbClr val="000000"/>
              </a:solidFill>
              <a:latin typeface="Century Gothic"/>
              <a:ea typeface="Century Gothic"/>
              <a:cs typeface="Century Gothic"/>
              <a:sym typeface="Century Gothic"/>
            </a:endParaRPr>
          </a:p>
        </p:txBody>
      </p:sp>
      <p:sp>
        <p:nvSpPr>
          <p:cNvPr id="692" name="Google Shape;692;p55"/>
          <p:cNvSpPr txBox="1"/>
          <p:nvPr/>
        </p:nvSpPr>
        <p:spPr>
          <a:xfrm>
            <a:off x="408000" y="204150"/>
            <a:ext cx="8286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Century Gothic"/>
                <a:ea typeface="Century Gothic"/>
                <a:cs typeface="Century Gothic"/>
                <a:sym typeface="Century Gothic"/>
              </a:rPr>
              <a:t>sdcMicro</a:t>
            </a:r>
            <a:r>
              <a:rPr lang="en" sz="1700" b="1" i="0" u="none" strike="noStrike" cap="none">
                <a:solidFill>
                  <a:schemeClr val="dk2"/>
                </a:solidFill>
                <a:latin typeface="Century Gothic"/>
                <a:ea typeface="Century Gothic"/>
                <a:cs typeface="Century Gothic"/>
                <a:sym typeface="Century Gothic"/>
              </a:rPr>
              <a:t> (anonymized microdata for public and scientific use) </a:t>
            </a:r>
            <a:endParaRPr sz="300" b="1" i="0" u="none" strike="noStrike" cap="none">
              <a:solidFill>
                <a:schemeClr val="dk2"/>
              </a:solidFill>
              <a:latin typeface="Century Gothic"/>
              <a:ea typeface="Century Gothic"/>
              <a:cs typeface="Century Gothic"/>
              <a:sym typeface="Century Gothic"/>
            </a:endParaRPr>
          </a:p>
        </p:txBody>
      </p:sp>
      <p:graphicFrame>
        <p:nvGraphicFramePr>
          <p:cNvPr id="693" name="Google Shape;693;p55"/>
          <p:cNvGraphicFramePr/>
          <p:nvPr/>
        </p:nvGraphicFramePr>
        <p:xfrm>
          <a:off x="515250" y="904400"/>
          <a:ext cx="3000000" cy="3000000"/>
        </p:xfrm>
        <a:graphic>
          <a:graphicData uri="http://schemas.openxmlformats.org/drawingml/2006/table">
            <a:tbl>
              <a:tblPr>
                <a:noFill/>
                <a:tableStyleId>{E0ABCBF2-A6B0-4649-8D6F-0A893CA516E7}</a:tableStyleId>
              </a:tblPr>
              <a:tblGrid>
                <a:gridCol w="2195075">
                  <a:extLst>
                    <a:ext uri="{9D8B030D-6E8A-4147-A177-3AD203B41FA5}">
                      <a16:colId xmlns:a16="http://schemas.microsoft.com/office/drawing/2014/main" val="20000"/>
                    </a:ext>
                  </a:extLst>
                </a:gridCol>
                <a:gridCol w="2818800">
                  <a:extLst>
                    <a:ext uri="{9D8B030D-6E8A-4147-A177-3AD203B41FA5}">
                      <a16:colId xmlns:a16="http://schemas.microsoft.com/office/drawing/2014/main" val="20001"/>
                    </a:ext>
                  </a:extLst>
                </a:gridCol>
                <a:gridCol w="2482950">
                  <a:extLst>
                    <a:ext uri="{9D8B030D-6E8A-4147-A177-3AD203B41FA5}">
                      <a16:colId xmlns:a16="http://schemas.microsoft.com/office/drawing/2014/main" val="20002"/>
                    </a:ext>
                  </a:extLst>
                </a:gridCol>
              </a:tblGrid>
              <a:tr h="363725">
                <a:tc>
                  <a:txBody>
                    <a:bodyPr/>
                    <a:lstStyle/>
                    <a:p>
                      <a:pPr marL="0" marR="0" lvl="0" indent="0" algn="ctr"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Method</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90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Classification</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9025"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Data Type</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90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2537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Global recoding</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9025" cap="flat" cmpd="sng">
                      <a:solidFill>
                        <a:schemeClr val="lt2"/>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non-perturbative, deterministic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9025" cap="flat" cmpd="sng">
                      <a:solidFill>
                        <a:schemeClr val="lt2"/>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 and categorical</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9025" cap="flat" cmpd="sng">
                      <a:solidFill>
                        <a:schemeClr val="lt2"/>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1"/>
                  </a:ext>
                </a:extLst>
              </a:tr>
              <a:tr h="565800">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Top and bottom coding</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non-perturbative, deterministic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 and categorical</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2"/>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Local suppression</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non-perturbative, deterministic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categorical</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3"/>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PRAM</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perturbative, probabilistic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categorical</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4"/>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Micro aggregation</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perturbative, probabilistic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5"/>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Noise addition</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perturbative, probabilistic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a:t>
                      </a:r>
                      <a:endParaRPr sz="1200" u="none" strike="noStrike" cap="none">
                        <a:solidFill>
                          <a:schemeClr val="dk1"/>
                        </a:solidFill>
                        <a:latin typeface="Avenir"/>
                        <a:ea typeface="Avenir"/>
                        <a:cs typeface="Avenir"/>
                        <a:sym typeface="Avenir"/>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6"/>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Shuffling</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perturbative, probabilistic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10575" cap="flat" cmpd="sng">
                      <a:solidFill>
                        <a:srgbClr val="E1E4E5"/>
                      </a:solidFill>
                      <a:prstDash val="solid"/>
                      <a:round/>
                      <a:headEnd type="none" w="sm" len="sm"/>
                      <a:tailEnd type="none" w="sm" len="sm"/>
                    </a:lnB>
                  </a:tcPr>
                </a:tc>
                <a:extLst>
                  <a:ext uri="{0D108BD9-81ED-4DB2-BD59-A6C34878D82A}">
                    <a16:rowId xmlns:a16="http://schemas.microsoft.com/office/drawing/2014/main" val="10007"/>
                  </a:ext>
                </a:extLst>
              </a:tr>
              <a:tr h="3637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solidFill>
                            <a:schemeClr val="dk1"/>
                          </a:solidFill>
                          <a:latin typeface="Century Gothic"/>
                          <a:ea typeface="Century Gothic"/>
                          <a:cs typeface="Century Gothic"/>
                          <a:sym typeface="Century Gothic"/>
                        </a:rPr>
                        <a:t>Rank swapping</a:t>
                      </a:r>
                      <a:endParaRPr sz="1300" b="1" u="none" strike="noStrike" cap="none">
                        <a:solidFill>
                          <a:schemeClr val="dk1"/>
                        </a:solidFill>
                        <a:latin typeface="Century Gothic"/>
                        <a:ea typeface="Century Gothic"/>
                        <a:cs typeface="Century Gothic"/>
                        <a:sym typeface="Century Gothic"/>
                      </a:endParaRPr>
                    </a:p>
                  </a:txBody>
                  <a:tcPr marL="152400" marR="152400" marT="76200" marB="76200" anchor="ctr">
                    <a:lnL w="952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perturbative, probabilistic</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a:solidFill>
                            <a:schemeClr val="dk1"/>
                          </a:solidFill>
                          <a:latin typeface="Century Gothic"/>
                          <a:ea typeface="Century Gothic"/>
                          <a:cs typeface="Century Gothic"/>
                          <a:sym typeface="Century Gothic"/>
                        </a:rPr>
                        <a:t>continuous</a:t>
                      </a:r>
                      <a:endParaRPr sz="1200" u="none" strike="noStrike" cap="none">
                        <a:solidFill>
                          <a:schemeClr val="dk1"/>
                        </a:solidFill>
                        <a:latin typeface="Century Gothic"/>
                        <a:ea typeface="Century Gothic"/>
                        <a:cs typeface="Century Gothic"/>
                        <a:sym typeface="Century Gothic"/>
                      </a:endParaRPr>
                    </a:p>
                  </a:txBody>
                  <a:tcPr marL="152400" marR="152400" marT="76200" marB="76200" anchor="ctr">
                    <a:lnL w="10575" cap="flat" cmpd="sng">
                      <a:solidFill>
                        <a:srgbClr val="E1E4E5"/>
                      </a:solidFill>
                      <a:prstDash val="solid"/>
                      <a:round/>
                      <a:headEnd type="none" w="sm" len="sm"/>
                      <a:tailEnd type="none" w="sm" len="sm"/>
                    </a:lnL>
                    <a:lnR w="10575" cap="flat" cmpd="sng">
                      <a:solidFill>
                        <a:srgbClr val="E1E4E5"/>
                      </a:solidFill>
                      <a:prstDash val="solid"/>
                      <a:round/>
                      <a:headEnd type="none" w="sm" len="sm"/>
                      <a:tailEnd type="none" w="sm" len="sm"/>
                    </a:lnR>
                    <a:lnT w="1057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94" name="Google Shape;694;p55"/>
          <p:cNvSpPr txBox="1"/>
          <p:nvPr/>
        </p:nvSpPr>
        <p:spPr>
          <a:xfrm>
            <a:off x="331800" y="4634100"/>
            <a:ext cx="8012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venir"/>
                <a:ea typeface="Avenir"/>
                <a:cs typeface="Avenir"/>
                <a:sym typeface="Avenir"/>
                <a:hlinkClick r:id="rId4"/>
              </a:rPr>
              <a:t>https://cran.r-project.org/web/packages/sdcMicro/sdcMicro.pdf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venir"/>
                <a:ea typeface="Avenir"/>
                <a:cs typeface="Avenir"/>
                <a:sym typeface="Avenir"/>
                <a:hlinkClick r:id="rId5"/>
              </a:rPr>
              <a:t>https://sdcpractice.readthedocs.io/en/latest/sdcMicro.html</a:t>
            </a:r>
            <a:endParaRPr sz="10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8"/>
        <p:cNvGrpSpPr/>
        <p:nvPr/>
      </p:nvGrpSpPr>
      <p:grpSpPr>
        <a:xfrm>
          <a:off x="0" y="0"/>
          <a:ext cx="0" cy="0"/>
          <a:chOff x="0" y="0"/>
          <a:chExt cx="0" cy="0"/>
        </a:xfrm>
      </p:grpSpPr>
      <p:sp>
        <p:nvSpPr>
          <p:cNvPr id="699" name="Google Shape;699;p56"/>
          <p:cNvSpPr txBox="1">
            <a:spLocks noGrp="1"/>
          </p:cNvSpPr>
          <p:nvPr>
            <p:ph type="title"/>
          </p:nvPr>
        </p:nvSpPr>
        <p:spPr>
          <a:xfrm>
            <a:off x="311700" y="405825"/>
            <a:ext cx="8520600" cy="572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990"/>
              <a:buNone/>
            </a:pPr>
            <a:r>
              <a:rPr lang="en" sz="3420" b="1">
                <a:latin typeface="Century Gothic"/>
                <a:ea typeface="Century Gothic"/>
                <a:cs typeface="Century Gothic"/>
                <a:sym typeface="Century Gothic"/>
              </a:rPr>
              <a:t>Closing Thoughts</a:t>
            </a:r>
            <a:endParaRPr sz="3420" b="1">
              <a:latin typeface="Century Gothic"/>
              <a:ea typeface="Century Gothic"/>
              <a:cs typeface="Century Gothic"/>
              <a:sym typeface="Century Gothic"/>
            </a:endParaRPr>
          </a:p>
        </p:txBody>
      </p:sp>
      <p:sp>
        <p:nvSpPr>
          <p:cNvPr id="700" name="Google Shape;700;p56"/>
          <p:cNvSpPr txBox="1">
            <a:spLocks noGrp="1"/>
          </p:cNvSpPr>
          <p:nvPr>
            <p:ph type="body" idx="1"/>
          </p:nvPr>
        </p:nvSpPr>
        <p:spPr>
          <a:xfrm>
            <a:off x="311700" y="1134975"/>
            <a:ext cx="8520600" cy="412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sz="3115">
              <a:solidFill>
                <a:schemeClr val="dk1"/>
              </a:solidFill>
              <a:latin typeface="Avenir"/>
              <a:ea typeface="Avenir"/>
              <a:cs typeface="Avenir"/>
              <a:sym typeface="Avenir"/>
            </a:endParaRPr>
          </a:p>
          <a:p>
            <a:pPr marL="0" lvl="0" indent="0" algn="l" rtl="0">
              <a:lnSpc>
                <a:spcPct val="100000"/>
              </a:lnSpc>
              <a:spcBef>
                <a:spcPts val="0"/>
              </a:spcBef>
              <a:spcAft>
                <a:spcPts val="0"/>
              </a:spcAft>
              <a:buSzPts val="1400"/>
              <a:buNone/>
            </a:pPr>
            <a:endParaRPr sz="2315">
              <a:solidFill>
                <a:schemeClr val="dk1"/>
              </a:solidFill>
              <a:latin typeface="Avenir"/>
              <a:ea typeface="Avenir"/>
              <a:cs typeface="Avenir"/>
              <a:sym typeface="Avenir"/>
            </a:endParaRPr>
          </a:p>
          <a:p>
            <a:pPr marL="0" lvl="0" indent="0" algn="l" rtl="0">
              <a:lnSpc>
                <a:spcPct val="100000"/>
              </a:lnSpc>
              <a:spcBef>
                <a:spcPts val="0"/>
              </a:spcBef>
              <a:spcAft>
                <a:spcPts val="0"/>
              </a:spcAft>
              <a:buSzPts val="1400"/>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marL="0" lvl="0" indent="0" algn="l" rtl="0">
              <a:lnSpc>
                <a:spcPct val="100000"/>
              </a:lnSpc>
              <a:spcBef>
                <a:spcPts val="0"/>
              </a:spcBef>
              <a:spcAft>
                <a:spcPts val="0"/>
              </a:spcAft>
              <a:buSzPts val="1400"/>
              <a:buNone/>
            </a:pPr>
            <a:endParaRPr/>
          </a:p>
        </p:txBody>
      </p:sp>
      <p:sp>
        <p:nvSpPr>
          <p:cNvPr id="701" name="Google Shape;701;p56"/>
          <p:cNvSpPr txBox="1">
            <a:spLocks noGrp="1"/>
          </p:cNvSpPr>
          <p:nvPr>
            <p:ph type="body" idx="1"/>
          </p:nvPr>
        </p:nvSpPr>
        <p:spPr>
          <a:xfrm>
            <a:off x="311700" y="1169575"/>
            <a:ext cx="8520600" cy="3416400"/>
          </a:xfrm>
          <a:prstGeom prst="rect">
            <a:avLst/>
          </a:prstGeom>
          <a:noFill/>
          <a:ln>
            <a:noFill/>
          </a:ln>
        </p:spPr>
        <p:txBody>
          <a:bodyPr spcFirstLastPara="1" wrap="square" lIns="91425" tIns="91425" rIns="91425" bIns="91425" anchor="ctr" anchorCtr="0">
            <a:noAutofit/>
          </a:bodyPr>
          <a:lstStyle/>
          <a:p>
            <a:pPr marL="457200" lvl="0" indent="-355600" algn="l" rtl="0">
              <a:lnSpc>
                <a:spcPct val="100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Datasets can undergo de-identification and anonymization processes while still being shareable and reusable.</a:t>
            </a:r>
            <a:endParaRPr sz="2000">
              <a:solidFill>
                <a:schemeClr val="dk1"/>
              </a:solidFill>
              <a:latin typeface="Avenir"/>
              <a:ea typeface="Avenir"/>
              <a:cs typeface="Avenir"/>
              <a:sym typeface="Avenir"/>
            </a:endParaRPr>
          </a:p>
          <a:p>
            <a:pPr marL="457200" lvl="0" indent="-355600" algn="l" rtl="0">
              <a:lnSpc>
                <a:spcPct val="100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There are techniques and robust software and packages available to facilitate effective de-identification and anonymization of datasets.</a:t>
            </a:r>
            <a:endParaRPr sz="2000">
              <a:solidFill>
                <a:schemeClr val="dk1"/>
              </a:solidFill>
              <a:latin typeface="Avenir"/>
              <a:ea typeface="Avenir"/>
              <a:cs typeface="Avenir"/>
              <a:sym typeface="Avenir"/>
            </a:endParaRPr>
          </a:p>
          <a:p>
            <a:pPr marL="457200" lvl="0" indent="-355600" algn="l" rtl="0">
              <a:lnSpc>
                <a:spcPct val="100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During the de-identification process, it is essential to strike a balance between preserving the utility of the dataset and minimizing information loss.</a:t>
            </a:r>
            <a:endParaRPr sz="2000">
              <a:solidFill>
                <a:schemeClr val="dk1"/>
              </a:solidFill>
              <a:latin typeface="Avenir"/>
              <a:ea typeface="Avenir"/>
              <a:cs typeface="Avenir"/>
              <a:sym typeface="Avenir"/>
            </a:endParaRPr>
          </a:p>
          <a:p>
            <a:pPr marL="457200" lvl="0" indent="-355600" algn="l" rtl="0">
              <a:lnSpc>
                <a:spcPct val="100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Sensitive data can still be safely shared among trusted partners or using controlled access.</a:t>
            </a:r>
            <a:endParaRPr sz="2000">
              <a:solidFill>
                <a:schemeClr val="dk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05"/>
        <p:cNvGrpSpPr/>
        <p:nvPr/>
      </p:nvGrpSpPr>
      <p:grpSpPr>
        <a:xfrm>
          <a:off x="0" y="0"/>
          <a:ext cx="0" cy="0"/>
          <a:chOff x="0" y="0"/>
          <a:chExt cx="0" cy="0"/>
        </a:xfrm>
      </p:grpSpPr>
      <p:sp>
        <p:nvSpPr>
          <p:cNvPr id="706" name="Google Shape;706;p57"/>
          <p:cNvSpPr txBox="1"/>
          <p:nvPr/>
        </p:nvSpPr>
        <p:spPr>
          <a:xfrm>
            <a:off x="515250" y="897275"/>
            <a:ext cx="80721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9973"/>
              </a:solidFill>
              <a:latin typeface="Century Gothic"/>
              <a:ea typeface="Century Gothic"/>
              <a:cs typeface="Century Gothic"/>
              <a:sym typeface="Century Gothic"/>
            </a:endParaRPr>
          </a:p>
        </p:txBody>
      </p:sp>
      <p:pic>
        <p:nvPicPr>
          <p:cNvPr id="707" name="Google Shape;707;p57"/>
          <p:cNvPicPr preferRelativeResize="0"/>
          <p:nvPr/>
        </p:nvPicPr>
        <p:blipFill rotWithShape="1">
          <a:blip r:embed="rId3">
            <a:alphaModFix/>
          </a:blip>
          <a:srcRect/>
          <a:stretch/>
        </p:blipFill>
        <p:spPr>
          <a:xfrm>
            <a:off x="5932275" y="2665952"/>
            <a:ext cx="2956025" cy="2042115"/>
          </a:xfrm>
          <a:prstGeom prst="rect">
            <a:avLst/>
          </a:prstGeom>
          <a:noFill/>
          <a:ln>
            <a:noFill/>
          </a:ln>
        </p:spPr>
      </p:pic>
      <p:sp>
        <p:nvSpPr>
          <p:cNvPr id="708" name="Google Shape;708;p57"/>
          <p:cNvSpPr txBox="1"/>
          <p:nvPr/>
        </p:nvSpPr>
        <p:spPr>
          <a:xfrm>
            <a:off x="408000" y="204150"/>
            <a:ext cx="8286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F1C232"/>
                </a:solidFill>
                <a:latin typeface="Century Gothic"/>
                <a:ea typeface="Century Gothic"/>
                <a:cs typeface="Century Gothic"/>
                <a:sym typeface="Century Gothic"/>
              </a:rPr>
              <a:t>Let’s see how that works!</a:t>
            </a:r>
            <a:r>
              <a:rPr lang="en" sz="2800" b="1" i="0" u="none" strike="noStrike" cap="none">
                <a:solidFill>
                  <a:srgbClr val="FFD966"/>
                </a:solidFill>
                <a:latin typeface="Century Gothic"/>
                <a:ea typeface="Century Gothic"/>
                <a:cs typeface="Century Gothic"/>
                <a:sym typeface="Century Gothic"/>
              </a:rPr>
              <a:t>    </a:t>
            </a:r>
            <a:endParaRPr sz="1400" b="1" i="0" u="none" strike="noStrike" cap="none">
              <a:solidFill>
                <a:srgbClr val="00CFCC"/>
              </a:solidFill>
              <a:latin typeface="Century Gothic"/>
              <a:ea typeface="Century Gothic"/>
              <a:cs typeface="Century Gothic"/>
              <a:sym typeface="Century Gothic"/>
            </a:endParaRPr>
          </a:p>
        </p:txBody>
      </p:sp>
      <p:pic>
        <p:nvPicPr>
          <p:cNvPr id="709" name="Google Shape;709;p57"/>
          <p:cNvPicPr preferRelativeResize="0"/>
          <p:nvPr/>
        </p:nvPicPr>
        <p:blipFill rotWithShape="1">
          <a:blip r:embed="rId4">
            <a:alphaModFix/>
          </a:blip>
          <a:srcRect/>
          <a:stretch/>
        </p:blipFill>
        <p:spPr>
          <a:xfrm>
            <a:off x="8287895" y="3680723"/>
            <a:ext cx="411809" cy="1027354"/>
          </a:xfrm>
          <a:prstGeom prst="rect">
            <a:avLst/>
          </a:prstGeom>
          <a:noFill/>
          <a:ln>
            <a:noFill/>
          </a:ln>
        </p:spPr>
      </p:pic>
      <p:pic>
        <p:nvPicPr>
          <p:cNvPr id="710" name="Google Shape;710;p57"/>
          <p:cNvPicPr preferRelativeResize="0"/>
          <p:nvPr/>
        </p:nvPicPr>
        <p:blipFill rotWithShape="1">
          <a:blip r:embed="rId5">
            <a:alphaModFix/>
          </a:blip>
          <a:srcRect/>
          <a:stretch/>
        </p:blipFill>
        <p:spPr>
          <a:xfrm>
            <a:off x="7883693" y="3813732"/>
            <a:ext cx="404203" cy="894339"/>
          </a:xfrm>
          <a:prstGeom prst="rect">
            <a:avLst/>
          </a:prstGeom>
          <a:noFill/>
          <a:ln>
            <a:noFill/>
          </a:ln>
        </p:spPr>
      </p:pic>
      <p:sp>
        <p:nvSpPr>
          <p:cNvPr id="711" name="Google Shape;711;p57"/>
          <p:cNvSpPr txBox="1"/>
          <p:nvPr/>
        </p:nvSpPr>
        <p:spPr>
          <a:xfrm>
            <a:off x="515250" y="999200"/>
            <a:ext cx="5261700" cy="3897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latin typeface="Century Gothic"/>
                <a:ea typeface="Century Gothic"/>
                <a:cs typeface="Century Gothic"/>
                <a:sym typeface="Century Gothic"/>
              </a:rPr>
              <a:t>Mayor McDaniels and Peter Charles (aka PC Principal) need our help!</a:t>
            </a:r>
            <a:endParaRPr sz="1800" b="0" i="0" u="none" strike="noStrike" cap="none">
              <a:solidFill>
                <a:schemeClr val="lt1"/>
              </a:solidFill>
              <a:latin typeface="Century Gothic"/>
              <a:ea typeface="Century Gothic"/>
              <a:cs typeface="Century Gothic"/>
              <a:sym typeface="Century Gothic"/>
            </a:endParaRPr>
          </a:p>
          <a:p>
            <a:pPr marL="0" marR="0" lvl="0" indent="0" algn="l" rtl="0">
              <a:lnSpc>
                <a:spcPct val="115000"/>
              </a:lnSpc>
              <a:spcBef>
                <a:spcPts val="1200"/>
              </a:spcBef>
              <a:spcAft>
                <a:spcPts val="0"/>
              </a:spcAft>
              <a:buClr>
                <a:srgbClr val="000000"/>
              </a:buClr>
              <a:buSzPts val="1800"/>
              <a:buFont typeface="Arial"/>
              <a:buNone/>
            </a:pPr>
            <a:r>
              <a:rPr lang="en" sz="1800" b="0" i="0" u="sng" strike="noStrike" cap="none">
                <a:solidFill>
                  <a:schemeClr val="lt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Survey</a:t>
            </a:r>
            <a:r>
              <a:rPr lang="en" sz="1800" b="0" i="0" u="none" strike="noStrike" cap="none">
                <a:solidFill>
                  <a:schemeClr val="lt1"/>
                </a:solidFill>
                <a:latin typeface="Century Gothic"/>
                <a:ea typeface="Century Gothic"/>
                <a:cs typeface="Century Gothic"/>
                <a:sym typeface="Century Gothic"/>
              </a:rPr>
              <a:t> with 100 students from South Park Elementary School:</a:t>
            </a:r>
            <a:endParaRPr sz="1800" b="0" i="0" u="none" strike="noStrike" cap="none">
              <a:solidFill>
                <a:schemeClr val="lt1"/>
              </a:solidFill>
              <a:latin typeface="Century Gothic"/>
              <a:ea typeface="Century Gothic"/>
              <a:cs typeface="Century Gothic"/>
              <a:sym typeface="Century Gothic"/>
            </a:endParaRPr>
          </a:p>
          <a:p>
            <a:pPr marL="457200" marR="0" lvl="0" indent="-330200" algn="l" rtl="0">
              <a:lnSpc>
                <a:spcPct val="115000"/>
              </a:lnSpc>
              <a:spcBef>
                <a:spcPts val="1200"/>
              </a:spcBef>
              <a:spcAft>
                <a:spcPts val="0"/>
              </a:spcAft>
              <a:buClr>
                <a:schemeClr val="lt1"/>
              </a:buClr>
              <a:buSzPts val="1600"/>
              <a:buFont typeface="Century Gothic"/>
              <a:buAutoNum type="arabicPeriod"/>
            </a:pPr>
            <a:r>
              <a:rPr lang="en" sz="1600" b="0" i="0" u="none" strike="noStrike" cap="none">
                <a:solidFill>
                  <a:schemeClr val="lt1"/>
                </a:solidFill>
                <a:latin typeface="Century Gothic"/>
                <a:ea typeface="Century Gothic"/>
                <a:cs typeface="Century Gothic"/>
                <a:sym typeface="Century Gothic"/>
              </a:rPr>
              <a:t>What is the level of disclosure risk of this dataset?</a:t>
            </a:r>
            <a:endParaRPr sz="1600" b="0" i="0" u="none" strike="noStrike" cap="none">
              <a:solidFill>
                <a:schemeClr val="lt1"/>
              </a:solidFill>
              <a:latin typeface="Century Gothic"/>
              <a:ea typeface="Century Gothic"/>
              <a:cs typeface="Century Gothic"/>
              <a:sym typeface="Century Gothic"/>
            </a:endParaRPr>
          </a:p>
          <a:p>
            <a:pPr marL="457200" marR="0" lvl="0" indent="-330200" algn="l" rtl="0">
              <a:lnSpc>
                <a:spcPct val="115000"/>
              </a:lnSpc>
              <a:spcBef>
                <a:spcPts val="0"/>
              </a:spcBef>
              <a:spcAft>
                <a:spcPts val="0"/>
              </a:spcAft>
              <a:buClr>
                <a:schemeClr val="lt1"/>
              </a:buClr>
              <a:buSzPts val="1600"/>
              <a:buFont typeface="Century Gothic"/>
              <a:buAutoNum type="arabicPeriod"/>
            </a:pPr>
            <a:r>
              <a:rPr lang="en" sz="1600" b="0" i="0" u="none" strike="noStrike" cap="none">
                <a:solidFill>
                  <a:schemeClr val="lt1"/>
                </a:solidFill>
                <a:latin typeface="Century Gothic"/>
                <a:ea typeface="Century Gothic"/>
                <a:cs typeface="Century Gothic"/>
                <a:sym typeface="Century Gothic"/>
              </a:rPr>
              <a:t>How the risk of re-identification can be considerably reduced?</a:t>
            </a:r>
            <a:endParaRPr sz="1600" b="0" i="0" u="none" strike="noStrike" cap="none">
              <a:solidFill>
                <a:schemeClr val="lt1"/>
              </a:solidFill>
              <a:latin typeface="Century Gothic"/>
              <a:ea typeface="Century Gothic"/>
              <a:cs typeface="Century Gothic"/>
              <a:sym typeface="Century Gothic"/>
            </a:endParaRPr>
          </a:p>
          <a:p>
            <a:pPr marL="457200" marR="0" lvl="0" indent="-330200" algn="l" rtl="0">
              <a:lnSpc>
                <a:spcPct val="115000"/>
              </a:lnSpc>
              <a:spcBef>
                <a:spcPts val="0"/>
              </a:spcBef>
              <a:spcAft>
                <a:spcPts val="0"/>
              </a:spcAft>
              <a:buClr>
                <a:schemeClr val="lt1"/>
              </a:buClr>
              <a:buSzPts val="1600"/>
              <a:buFont typeface="Century Gothic"/>
              <a:buAutoNum type="arabicPeriod"/>
            </a:pPr>
            <a:r>
              <a:rPr lang="en" sz="1600" b="0" i="0" u="none" strike="noStrike" cap="none">
                <a:solidFill>
                  <a:schemeClr val="lt1"/>
                </a:solidFill>
                <a:latin typeface="Century Gothic"/>
                <a:ea typeface="Century Gothic"/>
                <a:cs typeface="Century Gothic"/>
                <a:sym typeface="Century Gothic"/>
              </a:rPr>
              <a:t>What would be the utility loss after implementing these strategies?</a:t>
            </a:r>
            <a:endParaRPr sz="1600" b="0" i="0" u="none" strike="noStrike" cap="none">
              <a:solidFill>
                <a:schemeClr val="lt1"/>
              </a:solidFill>
              <a:latin typeface="Century Gothic"/>
              <a:ea typeface="Century Gothic"/>
              <a:cs typeface="Century Gothic"/>
              <a:sym typeface="Century Gothic"/>
            </a:endParaRPr>
          </a:p>
          <a:p>
            <a:pPr marL="0" marR="0" lvl="0" indent="0" algn="l" rtl="0">
              <a:lnSpc>
                <a:spcPct val="115000"/>
              </a:lnSpc>
              <a:spcBef>
                <a:spcPts val="1200"/>
              </a:spcBef>
              <a:spcAft>
                <a:spcPts val="1200"/>
              </a:spcAft>
              <a:buClr>
                <a:schemeClr val="dk1"/>
              </a:buClr>
              <a:buSzPts val="1100"/>
              <a:buFont typeface="Arial"/>
              <a:buNone/>
            </a:pP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endParaRPr sz="3200" b="1" i="0" u="none" strike="noStrike" cap="none">
              <a:solidFill>
                <a:srgbClr val="004B83"/>
              </a:solidFill>
              <a:latin typeface="Century Gothic"/>
              <a:ea typeface="Century Gothic"/>
              <a:cs typeface="Century Gothic"/>
              <a:sym typeface="Century Gothic"/>
            </a:endParaRPr>
          </a:p>
        </p:txBody>
      </p:sp>
      <p:sp>
        <p:nvSpPr>
          <p:cNvPr id="407" name="Google Shape;407;p31"/>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 sz="3200" b="1" i="0" u="none" strike="noStrike" cap="none">
                <a:solidFill>
                  <a:srgbClr val="004B83"/>
                </a:solidFill>
                <a:latin typeface="Century Gothic"/>
                <a:ea typeface="Century Gothic"/>
                <a:cs typeface="Century Gothic"/>
                <a:sym typeface="Century Gothic"/>
              </a:rPr>
              <a:t>Sensitive Data</a:t>
            </a:r>
            <a:endParaRPr sz="3200" b="1" i="0" u="none" strike="noStrike" cap="none">
              <a:solidFill>
                <a:srgbClr val="004B83"/>
              </a:solidFill>
              <a:latin typeface="Century Gothic"/>
              <a:ea typeface="Century Gothic"/>
              <a:cs typeface="Century Gothic"/>
              <a:sym typeface="Century Gothic"/>
            </a:endParaRPr>
          </a:p>
        </p:txBody>
      </p:sp>
      <p:sp>
        <p:nvSpPr>
          <p:cNvPr id="408" name="Google Shape;408;p31"/>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409" name="Google Shape;409;p3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D1D5DB"/>
              </a:highlight>
              <a:latin typeface="Avenir"/>
              <a:ea typeface="Avenir"/>
              <a:cs typeface="Avenir"/>
              <a:sym typeface="Avenir"/>
            </a:endParaRPr>
          </a:p>
        </p:txBody>
      </p:sp>
      <p:sp>
        <p:nvSpPr>
          <p:cNvPr id="410" name="Google Shape;410;p31"/>
          <p:cNvSpPr txBox="1"/>
          <p:nvPr/>
        </p:nvSpPr>
        <p:spPr>
          <a:xfrm>
            <a:off x="404700" y="1017725"/>
            <a:ext cx="8427600" cy="3966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Data that could harm individual or group reputations, rights, or best interests if disclosed.</a:t>
            </a:r>
            <a:br>
              <a:rPr lang="en"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a:p>
            <a:pPr marL="457200" lvl="0" indent="-342900" algn="l" rtl="0">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Data that may negatively impact a species or living individual if made public.</a:t>
            </a:r>
            <a:br>
              <a:rPr lang="en"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a:p>
            <a:pPr marL="457200" lvl="0" indent="-342900" algn="l" rtl="0">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Energy and mineral resource assessments or commodity reports that could create unfair economic advantage if released early.</a:t>
            </a:r>
            <a:br>
              <a:rPr lang="en"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a:p>
            <a:pPr marL="457200" lvl="0" indent="-342900" algn="l" rtl="0">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Data that may violate ethical agreements or threaten the rights and representation of vulnerable communities or protected lands.</a:t>
            </a:r>
            <a:endParaRPr sz="1800">
              <a:solidFill>
                <a:schemeClr val="dk1"/>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Arial"/>
              <a:buNone/>
            </a:pPr>
            <a:endParaRPr sz="18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p:nvPr/>
        </p:nvSpPr>
        <p:spPr>
          <a:xfrm>
            <a:off x="366650" y="1417350"/>
            <a:ext cx="8007600" cy="2052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2000"/>
              </a:spcBef>
              <a:spcAft>
                <a:spcPts val="0"/>
              </a:spcAft>
              <a:buClr>
                <a:schemeClr val="dk1"/>
              </a:buClr>
              <a:buSzPts val="2200"/>
              <a:buFont typeface="Avenir"/>
              <a:buChar char="●"/>
            </a:pPr>
            <a:r>
              <a:rPr lang="en" sz="2200" b="0" i="0" u="none" strike="noStrike" cap="none">
                <a:solidFill>
                  <a:schemeClr val="dk1"/>
                </a:solidFill>
                <a:latin typeface="Avenir"/>
                <a:ea typeface="Avenir"/>
                <a:cs typeface="Avenir"/>
                <a:sym typeface="Avenir"/>
              </a:rPr>
              <a:t>Handle sensitive data ethically and responsibly</a:t>
            </a:r>
            <a:endParaRPr sz="2200" b="0" i="0" u="none" strike="noStrike" cap="none">
              <a:solidFill>
                <a:schemeClr val="dk1"/>
              </a:solidFill>
              <a:latin typeface="Avenir"/>
              <a:ea typeface="Avenir"/>
              <a:cs typeface="Avenir"/>
              <a:sym typeface="Avenir"/>
            </a:endParaRPr>
          </a:p>
          <a:p>
            <a:pPr marL="457200" marR="0" lvl="0" indent="-368300" algn="l" rtl="0">
              <a:lnSpc>
                <a:spcPct val="100000"/>
              </a:lnSpc>
              <a:spcBef>
                <a:spcPts val="2000"/>
              </a:spcBef>
              <a:spcAft>
                <a:spcPts val="0"/>
              </a:spcAft>
              <a:buClr>
                <a:schemeClr val="dk1"/>
              </a:buClr>
              <a:buSzPts val="2200"/>
              <a:buFont typeface="Avenir"/>
              <a:buChar char="●"/>
            </a:pPr>
            <a:r>
              <a:rPr lang="en" sz="2200" b="0" i="0" u="none" strike="noStrike" cap="none">
                <a:solidFill>
                  <a:schemeClr val="dk1"/>
                </a:solidFill>
                <a:latin typeface="Avenir"/>
                <a:ea typeface="Avenir"/>
                <a:cs typeface="Avenir"/>
                <a:sym typeface="Avenir"/>
              </a:rPr>
              <a:t>Maximize data sharing and reuse while preserving privacy and confidentiality </a:t>
            </a:r>
            <a:endParaRPr sz="2200" b="0" i="0" u="none" strike="noStrike" cap="none">
              <a:solidFill>
                <a:schemeClr val="dk1"/>
              </a:solidFill>
              <a:latin typeface="Avenir"/>
              <a:ea typeface="Avenir"/>
              <a:cs typeface="Avenir"/>
              <a:sym typeface="Avenir"/>
            </a:endParaRPr>
          </a:p>
          <a:p>
            <a:pPr marL="457200" marR="0" lvl="0" indent="-368300" algn="l" rtl="0">
              <a:lnSpc>
                <a:spcPct val="100000"/>
              </a:lnSpc>
              <a:spcBef>
                <a:spcPts val="2000"/>
              </a:spcBef>
              <a:spcAft>
                <a:spcPts val="2000"/>
              </a:spcAft>
              <a:buClr>
                <a:schemeClr val="dk1"/>
              </a:buClr>
              <a:buSzPts val="2200"/>
              <a:buFont typeface="Avenir"/>
              <a:buChar char="●"/>
            </a:pPr>
            <a:r>
              <a:rPr lang="en" sz="2200" b="0" i="0" u="none" strike="noStrike" cap="none">
                <a:solidFill>
                  <a:schemeClr val="dk1"/>
                </a:solidFill>
                <a:latin typeface="Avenir"/>
                <a:ea typeface="Avenir"/>
                <a:cs typeface="Avenir"/>
                <a:sym typeface="Avenir"/>
              </a:rPr>
              <a:t>We have tools to automate and support</a:t>
            </a:r>
            <a:r>
              <a:rPr lang="en" sz="2200">
                <a:solidFill>
                  <a:schemeClr val="dk1"/>
                </a:solidFill>
                <a:latin typeface="Avenir"/>
                <a:ea typeface="Avenir"/>
                <a:cs typeface="Avenir"/>
                <a:sym typeface="Avenir"/>
              </a:rPr>
              <a:t> it</a:t>
            </a:r>
            <a:r>
              <a:rPr lang="en" sz="2200" b="0" i="0" u="none" strike="noStrike" cap="none">
                <a:solidFill>
                  <a:schemeClr val="dk1"/>
                </a:solidFill>
                <a:latin typeface="Avenir"/>
                <a:ea typeface="Avenir"/>
                <a:cs typeface="Avenir"/>
                <a:sym typeface="Avenir"/>
              </a:rPr>
              <a:t>!</a:t>
            </a:r>
            <a:endParaRPr sz="2200" b="0" i="0" u="none" strike="noStrike" cap="none">
              <a:solidFill>
                <a:schemeClr val="dk1"/>
              </a:solidFill>
              <a:latin typeface="Avenir"/>
              <a:ea typeface="Avenir"/>
              <a:cs typeface="Avenir"/>
              <a:sym typeface="Avenir"/>
            </a:endParaRPr>
          </a:p>
        </p:txBody>
      </p:sp>
      <p:sp>
        <p:nvSpPr>
          <p:cNvPr id="416" name="Google Shape;416;p32"/>
          <p:cNvSpPr txBox="1"/>
          <p:nvPr/>
        </p:nvSpPr>
        <p:spPr>
          <a:xfrm>
            <a:off x="366650" y="1636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i="0" u="none" strike="noStrike" cap="none">
                <a:solidFill>
                  <a:srgbClr val="004B83"/>
                </a:solidFill>
                <a:latin typeface="Century Gothic"/>
                <a:ea typeface="Century Gothic"/>
                <a:cs typeface="Century Gothic"/>
                <a:sym typeface="Century Gothic"/>
              </a:rPr>
              <a:t>Why </a:t>
            </a:r>
            <a:r>
              <a:rPr lang="en" sz="3400" b="1">
                <a:solidFill>
                  <a:srgbClr val="004B83"/>
                </a:solidFill>
                <a:latin typeface="Century Gothic"/>
                <a:ea typeface="Century Gothic"/>
                <a:cs typeface="Century Gothic"/>
                <a:sym typeface="Century Gothic"/>
              </a:rPr>
              <a:t>s</a:t>
            </a:r>
            <a:r>
              <a:rPr lang="en" sz="3400" b="1" i="0" u="none" strike="noStrike" cap="none">
                <a:solidFill>
                  <a:srgbClr val="004B83"/>
                </a:solidFill>
                <a:latin typeface="Century Gothic"/>
                <a:ea typeface="Century Gothic"/>
                <a:cs typeface="Century Gothic"/>
                <a:sym typeface="Century Gothic"/>
              </a:rPr>
              <a:t>hould you care?</a:t>
            </a:r>
            <a:endParaRPr sz="3400" b="1" i="0" u="none" strike="noStrike" cap="none">
              <a:solidFill>
                <a:srgbClr val="004B83"/>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3"/>
          <p:cNvSpPr txBox="1"/>
          <p:nvPr/>
        </p:nvSpPr>
        <p:spPr>
          <a:xfrm>
            <a:off x="514450" y="1174938"/>
            <a:ext cx="7920900" cy="2986200"/>
          </a:xfrm>
          <a:prstGeom prst="rect">
            <a:avLst/>
          </a:prstGeom>
          <a:noFill/>
          <a:ln>
            <a:noFill/>
          </a:ln>
        </p:spPr>
        <p:txBody>
          <a:bodyPr spcFirstLastPara="1" wrap="square" lIns="91425" tIns="91425" rIns="91425" bIns="91425" anchor="t" anchorCtr="0">
            <a:spAutoFit/>
          </a:bodyPr>
          <a:lstStyle/>
          <a:p>
            <a:pPr marL="457200" lvl="0" indent="-342900" algn="l" rtl="0">
              <a:spcBef>
                <a:spcPts val="10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Data and metadata should be stored in secure, retrievable repositories.</a:t>
            </a:r>
            <a:br>
              <a:rPr lang="en" sz="1800">
                <a:solidFill>
                  <a:schemeClr val="dk1"/>
                </a:solidFill>
                <a:highlight>
                  <a:srgbClr val="FFFFFF"/>
                </a:highlight>
                <a:latin typeface="Avenir"/>
                <a:ea typeface="Avenir"/>
                <a:cs typeface="Avenir"/>
                <a:sym typeface="Avenir"/>
              </a:rPr>
            </a:br>
            <a:endParaRPr sz="1800">
              <a:solidFill>
                <a:schemeClr val="dk1"/>
              </a:solidFill>
              <a:highlight>
                <a:srgbClr val="FFFFFF"/>
              </a:highlight>
              <a:latin typeface="Avenir"/>
              <a:ea typeface="Avenir"/>
              <a:cs typeface="Avenir"/>
              <a:sym typeface="Avenir"/>
            </a:endParaRPr>
          </a:p>
          <a:p>
            <a:pPr marL="457200" lvl="0" indent="-342900" algn="l" rtl="0">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Public archiving supports openness but must respect privacy and restrictions for sensitive data (e.g., threatened species, Indigenous information).</a:t>
            </a:r>
            <a:br>
              <a:rPr lang="en" sz="1800">
                <a:solidFill>
                  <a:schemeClr val="dk1"/>
                </a:solidFill>
                <a:highlight>
                  <a:srgbClr val="FFFFFF"/>
                </a:highlight>
                <a:latin typeface="Avenir"/>
                <a:ea typeface="Avenir"/>
                <a:cs typeface="Avenir"/>
                <a:sym typeface="Avenir"/>
              </a:rPr>
            </a:br>
            <a:endParaRPr sz="1800">
              <a:solidFill>
                <a:schemeClr val="dk1"/>
              </a:solidFill>
              <a:highlight>
                <a:srgbClr val="FFFFFF"/>
              </a:highlight>
              <a:latin typeface="Avenir"/>
              <a:ea typeface="Avenir"/>
              <a:cs typeface="Avenir"/>
              <a:sym typeface="Avenir"/>
            </a:endParaRPr>
          </a:p>
          <a:p>
            <a:pPr marL="457200" lvl="0" indent="-342900" algn="l" rtl="0">
              <a:spcBef>
                <a:spcPts val="1200"/>
              </a:spcBef>
              <a:spcAft>
                <a:spcPts val="120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Most environmental data can be shared publicly by applying access controls and data anonymization techniques to protect sensitive details.</a:t>
            </a:r>
            <a:endParaRPr sz="1800">
              <a:solidFill>
                <a:schemeClr val="dk1"/>
              </a:solidFill>
              <a:highlight>
                <a:srgbClr val="FFFFFF"/>
              </a:highlight>
              <a:latin typeface="Avenir"/>
              <a:ea typeface="Avenir"/>
              <a:cs typeface="Avenir"/>
              <a:sym typeface="Avenir"/>
            </a:endParaRPr>
          </a:p>
        </p:txBody>
      </p:sp>
      <p:sp>
        <p:nvSpPr>
          <p:cNvPr id="422" name="Google Shape;422;p33"/>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 sz="3200" b="1" i="0" u="none" strike="noStrike" cap="none">
                <a:solidFill>
                  <a:srgbClr val="004B83"/>
                </a:solidFill>
                <a:latin typeface="Century Gothic"/>
                <a:ea typeface="Century Gothic"/>
                <a:cs typeface="Century Gothic"/>
                <a:sym typeface="Century Gothic"/>
              </a:rPr>
              <a:t>Data Sharing/Withholding</a:t>
            </a:r>
            <a:endParaRPr sz="3200" b="1" i="0" u="none" strike="noStrike" cap="none">
              <a:solidFill>
                <a:srgbClr val="004B83"/>
              </a:solidFill>
              <a:latin typeface="Century Gothic"/>
              <a:ea typeface="Century Gothic"/>
              <a:cs typeface="Century Gothic"/>
              <a:sym typeface="Century Gothic"/>
            </a:endParaRPr>
          </a:p>
        </p:txBody>
      </p:sp>
      <p:sp>
        <p:nvSpPr>
          <p:cNvPr id="423" name="Google Shape;423;p33"/>
          <p:cNvSpPr txBox="1"/>
          <p:nvPr/>
        </p:nvSpPr>
        <p:spPr>
          <a:xfrm>
            <a:off x="366650" y="4435925"/>
            <a:ext cx="6489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222222"/>
                </a:solidFill>
                <a:latin typeface="Arial"/>
                <a:ea typeface="Arial"/>
                <a:cs typeface="Arial"/>
                <a:sym typeface="Arial"/>
              </a:rPr>
              <a:t>Bledsoe, E. K., Burant, J. B., Higino, G. T., Roche, D. G., Binning, S. A., Finlay, K., ... &amp; Srivastava, D. S. (2022). Data rescue: saving environmental data from extinction. </a:t>
            </a:r>
            <a:r>
              <a:rPr lang="en" sz="1000" b="0" i="1" u="none" strike="noStrike" cap="none">
                <a:solidFill>
                  <a:srgbClr val="222222"/>
                </a:solidFill>
                <a:latin typeface="Arial"/>
                <a:ea typeface="Arial"/>
                <a:cs typeface="Arial"/>
                <a:sym typeface="Arial"/>
              </a:rPr>
              <a:t>Proceedings of the Royal Society B</a:t>
            </a:r>
            <a:r>
              <a:rPr lang="en" sz="1000" b="0" i="0" u="none" strike="noStrike" cap="none">
                <a:solidFill>
                  <a:srgbClr val="222222"/>
                </a:solidFill>
                <a:latin typeface="Arial"/>
                <a:ea typeface="Arial"/>
                <a:cs typeface="Arial"/>
                <a:sym typeface="Arial"/>
              </a:rPr>
              <a:t>, </a:t>
            </a:r>
            <a:r>
              <a:rPr lang="en" sz="1000" b="0" i="1" u="none" strike="noStrike" cap="none">
                <a:solidFill>
                  <a:srgbClr val="222222"/>
                </a:solidFill>
                <a:latin typeface="Arial"/>
                <a:ea typeface="Arial"/>
                <a:cs typeface="Arial"/>
                <a:sym typeface="Arial"/>
              </a:rPr>
              <a:t>289</a:t>
            </a:r>
            <a:r>
              <a:rPr lang="en" sz="1000" b="0" i="0" u="none" strike="noStrike" cap="none">
                <a:solidFill>
                  <a:srgbClr val="222222"/>
                </a:solidFill>
                <a:latin typeface="Arial"/>
                <a:ea typeface="Arial"/>
                <a:cs typeface="Arial"/>
                <a:sym typeface="Arial"/>
              </a:rPr>
              <a:t>(1979), </a:t>
            </a:r>
            <a:r>
              <a:rPr lang="en" sz="1000" b="0" i="0" u="sng" strike="noStrike" cap="none">
                <a:solidFill>
                  <a:schemeClr val="hlink"/>
                </a:solidFill>
                <a:latin typeface="Arial"/>
                <a:ea typeface="Arial"/>
                <a:cs typeface="Arial"/>
                <a:sym typeface="Arial"/>
                <a:hlinkClick r:id="rId3"/>
              </a:rPr>
              <a:t>https://doi.org/10.1098/rspb.2022.0938</a:t>
            </a:r>
            <a:endParaRPr sz="1000" b="0" i="0" u="none" strike="noStrike" cap="none">
              <a:solidFill>
                <a:srgbClr val="22222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4"/>
          <p:cNvSpPr txBox="1"/>
          <p:nvPr/>
        </p:nvSpPr>
        <p:spPr>
          <a:xfrm>
            <a:off x="488475" y="363775"/>
            <a:ext cx="8343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900"/>
              <a:buFont typeface="Arial"/>
              <a:buNone/>
            </a:pPr>
            <a:r>
              <a:rPr lang="en" sz="2900" b="1" i="0" u="none" strike="noStrike" cap="none">
                <a:solidFill>
                  <a:srgbClr val="004B83"/>
                </a:solidFill>
                <a:latin typeface="Century Gothic"/>
                <a:ea typeface="Century Gothic"/>
                <a:cs typeface="Century Gothic"/>
                <a:sym typeface="Century Gothic"/>
              </a:rPr>
              <a:t>As open as possible, as closed as necessary</a:t>
            </a:r>
            <a:endParaRPr sz="2900" b="1" i="0" u="none" strike="noStrike" cap="none">
              <a:solidFill>
                <a:srgbClr val="004B83"/>
              </a:solidFill>
              <a:latin typeface="Century Gothic"/>
              <a:ea typeface="Century Gothic"/>
              <a:cs typeface="Century Gothic"/>
              <a:sym typeface="Century Gothic"/>
            </a:endParaRPr>
          </a:p>
        </p:txBody>
      </p:sp>
      <p:sp>
        <p:nvSpPr>
          <p:cNvPr id="429" name="Google Shape;429;p34"/>
          <p:cNvSpPr txBox="1"/>
          <p:nvPr/>
        </p:nvSpPr>
        <p:spPr>
          <a:xfrm>
            <a:off x="393300" y="1370125"/>
            <a:ext cx="8750700" cy="25551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50000"/>
              </a:lnSpc>
              <a:spcBef>
                <a:spcPts val="0"/>
              </a:spcBef>
              <a:spcAft>
                <a:spcPts val="0"/>
              </a:spcAft>
              <a:buClr>
                <a:schemeClr val="dk1"/>
              </a:buClr>
              <a:buSzPts val="2800"/>
              <a:buFont typeface="Avenir"/>
              <a:buChar char="●"/>
            </a:pPr>
            <a:r>
              <a:rPr lang="en" sz="2400" b="0" i="0" u="none" strike="noStrike" cap="none">
                <a:solidFill>
                  <a:schemeClr val="dk1"/>
                </a:solidFill>
                <a:latin typeface="Avenir"/>
                <a:ea typeface="Avenir"/>
                <a:cs typeface="Avenir"/>
                <a:sym typeface="Avenir"/>
              </a:rPr>
              <a:t>Open with no restrictions </a:t>
            </a:r>
            <a:endParaRPr sz="2400" b="0" i="0" u="none" strike="noStrike" cap="none">
              <a:solidFill>
                <a:schemeClr val="dk1"/>
              </a:solidFill>
              <a:latin typeface="Avenir"/>
              <a:ea typeface="Avenir"/>
              <a:cs typeface="Avenir"/>
              <a:sym typeface="Avenir"/>
            </a:endParaRPr>
          </a:p>
          <a:p>
            <a:pPr marL="457200" marR="0" lvl="0" indent="-406400" algn="l" rtl="0">
              <a:lnSpc>
                <a:spcPct val="150000"/>
              </a:lnSpc>
              <a:spcBef>
                <a:spcPts val="0"/>
              </a:spcBef>
              <a:spcAft>
                <a:spcPts val="0"/>
              </a:spcAft>
              <a:buClr>
                <a:schemeClr val="dk1"/>
              </a:buClr>
              <a:buSzPts val="2800"/>
              <a:buFont typeface="Avenir"/>
              <a:buChar char="●"/>
            </a:pPr>
            <a:r>
              <a:rPr lang="en" sz="2400" b="0" i="0" u="none" strike="noStrike" cap="none">
                <a:solidFill>
                  <a:schemeClr val="dk1"/>
                </a:solidFill>
                <a:latin typeface="Avenir"/>
                <a:ea typeface="Avenir"/>
                <a:cs typeface="Avenir"/>
                <a:sym typeface="Avenir"/>
              </a:rPr>
              <a:t>Open with access restrictions</a:t>
            </a:r>
            <a:endParaRPr sz="2400" b="0" i="0" u="none" strike="noStrike" cap="none">
              <a:solidFill>
                <a:schemeClr val="dk1"/>
              </a:solidFill>
              <a:latin typeface="Avenir"/>
              <a:ea typeface="Avenir"/>
              <a:cs typeface="Avenir"/>
              <a:sym typeface="Avenir"/>
            </a:endParaRPr>
          </a:p>
          <a:p>
            <a:pPr marL="457200" marR="0" lvl="0" indent="-406400" algn="l" rtl="0">
              <a:lnSpc>
                <a:spcPct val="150000"/>
              </a:lnSpc>
              <a:spcBef>
                <a:spcPts val="0"/>
              </a:spcBef>
              <a:spcAft>
                <a:spcPts val="0"/>
              </a:spcAft>
              <a:buClr>
                <a:schemeClr val="dk1"/>
              </a:buClr>
              <a:buSzPts val="2800"/>
              <a:buFont typeface="Avenir"/>
              <a:buChar char="●"/>
            </a:pPr>
            <a:r>
              <a:rPr lang="en" sz="2400" b="0" i="0" u="none" strike="noStrike" cap="none">
                <a:solidFill>
                  <a:schemeClr val="dk1"/>
                </a:solidFill>
                <a:latin typeface="Avenir"/>
                <a:ea typeface="Avenir"/>
                <a:cs typeface="Avenir"/>
                <a:sym typeface="Avenir"/>
              </a:rPr>
              <a:t>Data Use Agreements </a:t>
            </a:r>
            <a:r>
              <a:rPr lang="en" sz="2000" b="0" i="0" u="none" strike="noStrike" cap="none">
                <a:solidFill>
                  <a:schemeClr val="dk1"/>
                </a:solidFill>
                <a:latin typeface="Avenir"/>
                <a:ea typeface="Avenir"/>
                <a:cs typeface="Avenir"/>
                <a:sym typeface="Avenir"/>
              </a:rPr>
              <a:t>(confidentiality compliance)</a:t>
            </a:r>
            <a:endParaRPr sz="2400" b="0" i="0" u="none" strike="noStrike" cap="none">
              <a:solidFill>
                <a:schemeClr val="dk1"/>
              </a:solidFill>
              <a:latin typeface="Avenir"/>
              <a:ea typeface="Avenir"/>
              <a:cs typeface="Avenir"/>
              <a:sym typeface="Avenir"/>
            </a:endParaRPr>
          </a:p>
          <a:p>
            <a:pPr marL="457200" marR="0" lvl="0" indent="-406400" algn="l" rtl="0">
              <a:lnSpc>
                <a:spcPct val="150000"/>
              </a:lnSpc>
              <a:spcBef>
                <a:spcPts val="0"/>
              </a:spcBef>
              <a:spcAft>
                <a:spcPts val="0"/>
              </a:spcAft>
              <a:buClr>
                <a:schemeClr val="dk1"/>
              </a:buClr>
              <a:buSzPts val="2800"/>
              <a:buFont typeface="Avenir"/>
              <a:buChar char="●"/>
            </a:pPr>
            <a:r>
              <a:rPr lang="en" sz="2400" b="0" i="0" u="none" strike="noStrike" cap="none">
                <a:solidFill>
                  <a:schemeClr val="dk1"/>
                </a:solidFill>
                <a:latin typeface="Avenir"/>
                <a:ea typeface="Avenir"/>
                <a:cs typeface="Avenir"/>
                <a:sym typeface="Avenir"/>
              </a:rPr>
              <a:t>Closed (Metadata Only)</a:t>
            </a:r>
            <a:endParaRPr sz="1700" b="0" i="0" u="none" strike="noStrike" cap="none">
              <a:solidFill>
                <a:srgbClr val="000000"/>
              </a:solidFill>
              <a:latin typeface="Avenir"/>
              <a:ea typeface="Avenir"/>
              <a:cs typeface="Avenir"/>
              <a:sym typeface="Avenir"/>
            </a:endParaRPr>
          </a:p>
        </p:txBody>
      </p:sp>
      <p:pic>
        <p:nvPicPr>
          <p:cNvPr id="430" name="Google Shape;430;p34"/>
          <p:cNvPicPr preferRelativeResize="0"/>
          <p:nvPr/>
        </p:nvPicPr>
        <p:blipFill rotWithShape="1">
          <a:blip r:embed="rId3">
            <a:alphaModFix/>
          </a:blip>
          <a:srcRect l="10506"/>
          <a:stretch/>
        </p:blipFill>
        <p:spPr>
          <a:xfrm>
            <a:off x="5974050" y="3452625"/>
            <a:ext cx="3184251" cy="125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endParaRPr sz="3200" b="1" i="0" u="none" strike="noStrike" cap="none">
              <a:solidFill>
                <a:srgbClr val="004B83"/>
              </a:solidFill>
              <a:latin typeface="Century Gothic"/>
              <a:ea typeface="Century Gothic"/>
              <a:cs typeface="Century Gothic"/>
              <a:sym typeface="Century Gothic"/>
            </a:endParaRPr>
          </a:p>
        </p:txBody>
      </p:sp>
      <p:sp>
        <p:nvSpPr>
          <p:cNvPr id="436" name="Google Shape;436;p35"/>
          <p:cNvSpPr txBox="1"/>
          <p:nvPr/>
        </p:nvSpPr>
        <p:spPr>
          <a:xfrm>
            <a:off x="447675" y="987700"/>
            <a:ext cx="775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5"/>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i="0" u="none" strike="noStrike" cap="none">
                <a:solidFill>
                  <a:srgbClr val="004B83"/>
                </a:solidFill>
                <a:latin typeface="Century Gothic"/>
                <a:ea typeface="Century Gothic"/>
                <a:cs typeface="Century Gothic"/>
                <a:sym typeface="Century Gothic"/>
              </a:rPr>
              <a:t>USGS Recommendation</a:t>
            </a:r>
            <a:endParaRPr sz="3400" b="1" i="0" u="none" strike="noStrike" cap="none">
              <a:solidFill>
                <a:srgbClr val="004B83"/>
              </a:solidFill>
              <a:latin typeface="Century Gothic"/>
              <a:ea typeface="Century Gothic"/>
              <a:cs typeface="Century Gothic"/>
              <a:sym typeface="Century Gothic"/>
            </a:endParaRPr>
          </a:p>
        </p:txBody>
      </p:sp>
      <p:sp>
        <p:nvSpPr>
          <p:cNvPr id="438" name="Google Shape;438;p35"/>
          <p:cNvSpPr txBox="1"/>
          <p:nvPr/>
        </p:nvSpPr>
        <p:spPr>
          <a:xfrm>
            <a:off x="311700" y="1149125"/>
            <a:ext cx="8520600" cy="2955300"/>
          </a:xfrm>
          <a:prstGeom prst="rect">
            <a:avLst/>
          </a:prstGeom>
          <a:noFill/>
          <a:ln>
            <a:noFill/>
          </a:ln>
        </p:spPr>
        <p:txBody>
          <a:bodyPr spcFirstLastPara="1" wrap="square" lIns="91425" tIns="91425" rIns="91425" bIns="91425" anchor="t" anchorCtr="0">
            <a:spAutoFit/>
          </a:bodyPr>
          <a:lstStyle/>
          <a:p>
            <a:pPr marL="457200" lvl="0" indent="-355600" algn="l" rtl="0">
              <a:spcBef>
                <a:spcPts val="12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Environmental information should be freely available to promote awareness, better decisions, and reduce harm.</a:t>
            </a:r>
            <a:br>
              <a:rPr lang="en" sz="2000">
                <a:solidFill>
                  <a:schemeClr val="dk1"/>
                </a:solidFill>
                <a:latin typeface="Avenir"/>
                <a:ea typeface="Avenir"/>
                <a:cs typeface="Avenir"/>
                <a:sym typeface="Avenir"/>
              </a:rPr>
            </a:br>
            <a:endParaRPr sz="2000">
              <a:solidFill>
                <a:schemeClr val="dk1"/>
              </a:solidFill>
              <a:latin typeface="Avenir"/>
              <a:ea typeface="Avenir"/>
              <a:cs typeface="Avenir"/>
              <a:sym typeface="Avenir"/>
            </a:endParaRPr>
          </a:p>
          <a:p>
            <a:pPr marL="457200" lvl="0" indent="-355600" algn="l" rtl="0">
              <a:spcBef>
                <a:spcPts val="1200"/>
              </a:spcBef>
              <a:spcAft>
                <a:spcPts val="0"/>
              </a:spcAft>
              <a:buClr>
                <a:schemeClr val="dk1"/>
              </a:buClr>
              <a:buSzPts val="2000"/>
              <a:buFont typeface="Avenir"/>
              <a:buChar char="●"/>
            </a:pPr>
            <a:r>
              <a:rPr lang="en" sz="2000">
                <a:solidFill>
                  <a:schemeClr val="dk1"/>
                </a:solidFill>
                <a:latin typeface="Avenir"/>
                <a:ea typeface="Avenir"/>
                <a:cs typeface="Avenir"/>
                <a:sym typeface="Avenir"/>
              </a:rPr>
              <a:t>In rare cases (e.g., endangered species, resource data), access may be restricted to prevent harm or unfairness.</a:t>
            </a:r>
            <a:br>
              <a:rPr lang="en" sz="2000">
                <a:solidFill>
                  <a:schemeClr val="dk1"/>
                </a:solidFill>
                <a:latin typeface="Avenir"/>
                <a:ea typeface="Avenir"/>
                <a:cs typeface="Avenir"/>
                <a:sym typeface="Avenir"/>
              </a:rPr>
            </a:br>
            <a:endParaRPr sz="2000">
              <a:solidFill>
                <a:schemeClr val="dk1"/>
              </a:solidFill>
              <a:latin typeface="Avenir"/>
              <a:ea typeface="Avenir"/>
              <a:cs typeface="Avenir"/>
              <a:sym typeface="Avenir"/>
            </a:endParaRPr>
          </a:p>
          <a:p>
            <a:pPr marL="457200" lvl="0" indent="-355600" algn="l" rtl="0">
              <a:spcBef>
                <a:spcPts val="12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Restrictions should be limited and applied only when strictly necessary, with a presumption in favor of open release.</a:t>
            </a:r>
            <a:endParaRPr sz="2000">
              <a:solidFill>
                <a:schemeClr val="dk1"/>
              </a:solidFill>
              <a:latin typeface="Avenir"/>
              <a:ea typeface="Avenir"/>
              <a:cs typeface="Avenir"/>
              <a:sym typeface="Avenir"/>
            </a:endParaRPr>
          </a:p>
        </p:txBody>
      </p:sp>
      <p:sp>
        <p:nvSpPr>
          <p:cNvPr id="439" name="Google Shape;439;p35"/>
          <p:cNvSpPr txBox="1"/>
          <p:nvPr/>
        </p:nvSpPr>
        <p:spPr>
          <a:xfrm>
            <a:off x="792300" y="4626400"/>
            <a:ext cx="8203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venir"/>
                <a:ea typeface="Avenir"/>
                <a:cs typeface="Avenir"/>
                <a:sym typeface="Avenir"/>
              </a:rPr>
              <a:t>See: </a:t>
            </a:r>
            <a:r>
              <a:rPr lang="en" sz="1200" b="0" i="0" u="sng" strike="noStrike" cap="none">
                <a:solidFill>
                  <a:schemeClr val="hlink"/>
                </a:solidFill>
                <a:latin typeface="Avenir"/>
                <a:ea typeface="Avenir"/>
                <a:cs typeface="Avenir"/>
                <a:sym typeface="Avenir"/>
                <a:hlinkClick r:id="rId3"/>
              </a:rPr>
              <a:t>https://www.usgs.gov/data-management/proprietary-and-sensitive-data#proprietary</a:t>
            </a:r>
            <a:endParaRPr sz="12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6" title="Screenshot 2025-05-26 at 8.12.37 PM.png"/>
          <p:cNvPicPr preferRelativeResize="0"/>
          <p:nvPr/>
        </p:nvPicPr>
        <p:blipFill>
          <a:blip r:embed="rId3">
            <a:alphaModFix/>
          </a:blip>
          <a:stretch>
            <a:fillRect/>
          </a:stretch>
        </p:blipFill>
        <p:spPr>
          <a:xfrm>
            <a:off x="231000" y="540550"/>
            <a:ext cx="6677827" cy="4529050"/>
          </a:xfrm>
          <a:prstGeom prst="rect">
            <a:avLst/>
          </a:prstGeom>
          <a:noFill/>
          <a:ln>
            <a:noFill/>
          </a:ln>
        </p:spPr>
      </p:pic>
      <p:sp>
        <p:nvSpPr>
          <p:cNvPr id="445" name="Google Shape;445;p36"/>
          <p:cNvSpPr txBox="1"/>
          <p:nvPr/>
        </p:nvSpPr>
        <p:spPr>
          <a:xfrm>
            <a:off x="6251900" y="3907550"/>
            <a:ext cx="2762400"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Avenir"/>
                <a:ea typeface="Avenir"/>
                <a:cs typeface="Avenir"/>
                <a:sym typeface="Avenir"/>
              </a:rPr>
              <a:t>Tulloch, A. I. T., Auerbach, N., Avery-Gomm, S., &amp; others. (2018). A decision tree for assessing the risks and benefits of publishing biodiversity data. </a:t>
            </a:r>
            <a:r>
              <a:rPr lang="en" sz="800" i="1">
                <a:solidFill>
                  <a:schemeClr val="dk1"/>
                </a:solidFill>
                <a:latin typeface="Avenir"/>
                <a:ea typeface="Avenir"/>
                <a:cs typeface="Avenir"/>
                <a:sym typeface="Avenir"/>
              </a:rPr>
              <a:t>Nature Ecology &amp; Evolution, 2</a:t>
            </a:r>
            <a:r>
              <a:rPr lang="en" sz="800">
                <a:solidFill>
                  <a:schemeClr val="dk1"/>
                </a:solidFill>
                <a:latin typeface="Avenir"/>
                <a:ea typeface="Avenir"/>
                <a:cs typeface="Avenir"/>
                <a:sym typeface="Avenir"/>
              </a:rPr>
              <a:t>(8), 1209–1217.</a:t>
            </a:r>
            <a:r>
              <a:rPr lang="en" sz="800">
                <a:solidFill>
                  <a:schemeClr val="dk1"/>
                </a:solidFill>
                <a:uFill>
                  <a:noFill/>
                </a:uFill>
                <a:latin typeface="Avenir"/>
                <a:ea typeface="Avenir"/>
                <a:cs typeface="Avenir"/>
                <a:sym typeface="Avenir"/>
                <a:hlinkClick r:id="rId4">
                  <a:extLst>
                    <a:ext uri="{A12FA001-AC4F-418D-AE19-62706E023703}">
                      <ahyp:hlinkClr xmlns:ahyp="http://schemas.microsoft.com/office/drawing/2018/hyperlinkcolor" val="tx"/>
                    </a:ext>
                  </a:extLst>
                </a:hlinkClick>
              </a:rPr>
              <a:t> </a:t>
            </a:r>
            <a:r>
              <a:rPr lang="en" sz="800" u="sng">
                <a:solidFill>
                  <a:schemeClr val="hlink"/>
                </a:solidFill>
                <a:latin typeface="Avenir"/>
                <a:ea typeface="Avenir"/>
                <a:cs typeface="Avenir"/>
                <a:sym typeface="Avenir"/>
                <a:hlinkClick r:id="rId4"/>
              </a:rPr>
              <a:t>https://doi.org/10.1038/s41559-018-0608-1</a:t>
            </a:r>
            <a:endParaRPr sz="800">
              <a:latin typeface="Avenir"/>
              <a:ea typeface="Avenir"/>
              <a:cs typeface="Avenir"/>
              <a:sym typeface="Avenir"/>
            </a:endParaRPr>
          </a:p>
        </p:txBody>
      </p:sp>
      <p:sp>
        <p:nvSpPr>
          <p:cNvPr id="446" name="Google Shape;446;p36"/>
          <p:cNvSpPr txBox="1"/>
          <p:nvPr/>
        </p:nvSpPr>
        <p:spPr>
          <a:xfrm>
            <a:off x="36665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 sz="3200" b="1">
                <a:solidFill>
                  <a:srgbClr val="004B83"/>
                </a:solidFill>
                <a:latin typeface="Century Gothic"/>
                <a:ea typeface="Century Gothic"/>
                <a:cs typeface="Century Gothic"/>
                <a:sym typeface="Century Gothic"/>
              </a:rPr>
              <a:t>A multi-step determination</a:t>
            </a:r>
            <a:endParaRPr sz="3200" b="1" i="0" u="none" strike="noStrike" cap="none">
              <a:solidFill>
                <a:srgbClr val="004B83"/>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p:nvPr/>
        </p:nvSpPr>
        <p:spPr>
          <a:xfrm>
            <a:off x="366650" y="1194875"/>
            <a:ext cx="3867000" cy="14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venir"/>
              <a:ea typeface="Avenir"/>
              <a:cs typeface="Avenir"/>
              <a:sym typeface="Avenir"/>
            </a:endParaRPr>
          </a:p>
          <a:p>
            <a:pPr marL="0" marR="0" lvl="0" indent="0" algn="l" rtl="0">
              <a:lnSpc>
                <a:spcPct val="115000"/>
              </a:lnSpc>
              <a:spcBef>
                <a:spcPts val="1200"/>
              </a:spcBef>
              <a:spcAft>
                <a:spcPts val="0"/>
              </a:spcAft>
              <a:buClr>
                <a:srgbClr val="000000"/>
              </a:buClr>
              <a:buSzPts val="1800"/>
              <a:buFont typeface="Arial"/>
              <a:buNone/>
            </a:pPr>
            <a:endParaRPr sz="1800" b="0" i="0" u="none" strike="noStrike" cap="none">
              <a:solidFill>
                <a:schemeClr val="dk1"/>
              </a:solidFill>
              <a:highlight>
                <a:srgbClr val="FFFFFF"/>
              </a:highlight>
              <a:latin typeface="Avenir"/>
              <a:ea typeface="Avenir"/>
              <a:cs typeface="Avenir"/>
              <a:sym typeface="Avenir"/>
            </a:endParaRPr>
          </a:p>
          <a:p>
            <a:pPr marL="0" marR="0" lvl="0" indent="0" algn="l" rtl="0">
              <a:lnSpc>
                <a:spcPct val="200000"/>
              </a:lnSpc>
              <a:spcBef>
                <a:spcPts val="1000"/>
              </a:spcBef>
              <a:spcAft>
                <a:spcPts val="0"/>
              </a:spcAft>
              <a:buClr>
                <a:srgbClr val="000000"/>
              </a:buClr>
              <a:buSzPts val="2000"/>
              <a:buFont typeface="Arial"/>
              <a:buNone/>
            </a:pPr>
            <a:endParaRPr sz="2000" b="0" i="0" u="none" strike="noStrike" cap="none">
              <a:solidFill>
                <a:schemeClr val="dk1"/>
              </a:solidFill>
              <a:highlight>
                <a:srgbClr val="FFFFFF"/>
              </a:highlight>
              <a:latin typeface="Avenir"/>
              <a:ea typeface="Avenir"/>
              <a:cs typeface="Avenir"/>
              <a:sym typeface="Avenir"/>
            </a:endParaRPr>
          </a:p>
        </p:txBody>
      </p:sp>
      <p:sp>
        <p:nvSpPr>
          <p:cNvPr id="452" name="Google Shape;452;p37"/>
          <p:cNvSpPr txBox="1"/>
          <p:nvPr/>
        </p:nvSpPr>
        <p:spPr>
          <a:xfrm>
            <a:off x="366650" y="117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400"/>
              <a:buFont typeface="Arial"/>
              <a:buNone/>
            </a:pPr>
            <a:r>
              <a:rPr lang="en" sz="3400" b="1" i="0" u="none" strike="noStrike" cap="none">
                <a:solidFill>
                  <a:srgbClr val="004B83"/>
                </a:solidFill>
                <a:latin typeface="Century Gothic"/>
                <a:ea typeface="Century Gothic"/>
                <a:cs typeface="Century Gothic"/>
                <a:sym typeface="Century Gothic"/>
              </a:rPr>
              <a:t>Commercially Sensitive (Proprietary)</a:t>
            </a:r>
            <a:endParaRPr sz="3400" b="1" i="0" u="none" strike="noStrike" cap="none">
              <a:solidFill>
                <a:srgbClr val="004B83"/>
              </a:solidFill>
              <a:latin typeface="Century Gothic"/>
              <a:ea typeface="Century Gothic"/>
              <a:cs typeface="Century Gothic"/>
              <a:sym typeface="Century Gothic"/>
            </a:endParaRPr>
          </a:p>
        </p:txBody>
      </p:sp>
      <p:sp>
        <p:nvSpPr>
          <p:cNvPr id="453" name="Google Shape;453;p37"/>
          <p:cNvSpPr txBox="1"/>
          <p:nvPr/>
        </p:nvSpPr>
        <p:spPr>
          <a:xfrm>
            <a:off x="556950" y="4587025"/>
            <a:ext cx="59907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Daniel Bourgault, Hugo Tremblay, Irene R. Schloss, Steve Plante and Philippe Archambault. “Commercially Sensitive” Environmental Data: A Case Study of Oil Seep Claims for the Old Harry Prospect in the Gulf of St. Lawrence, Canada. </a:t>
            </a:r>
            <a:r>
              <a:rPr lang="en" sz="800" b="0" i="1" u="none" strike="noStrike" cap="none">
                <a:solidFill>
                  <a:schemeClr val="dk1"/>
                </a:solidFill>
                <a:latin typeface="Arial"/>
                <a:ea typeface="Arial"/>
                <a:cs typeface="Arial"/>
                <a:sym typeface="Arial"/>
              </a:rPr>
              <a:t>Case Studies in the Environment.</a:t>
            </a:r>
            <a:r>
              <a:rPr lang="en" sz="800" b="0" i="0" u="none" strike="noStrike" cap="none">
                <a:solidFill>
                  <a:schemeClr val="dk1"/>
                </a:solidFill>
                <a:latin typeface="Arial"/>
                <a:ea typeface="Arial"/>
                <a:cs typeface="Arial"/>
                <a:sym typeface="Arial"/>
              </a:rPr>
              <a:t> September 2017, </a:t>
            </a:r>
            <a:r>
              <a:rPr lang="en" sz="800" b="0" i="0" u="sng" strike="noStrike" cap="non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https://doi.org/10.1525/cse.2017.sc.454841</a:t>
            </a:r>
            <a:endParaRPr sz="800" b="0" i="0" u="none" strike="noStrike" cap="none">
              <a:solidFill>
                <a:schemeClr val="dk1"/>
              </a:solidFill>
              <a:latin typeface="Arial"/>
              <a:ea typeface="Arial"/>
              <a:cs typeface="Arial"/>
              <a:sym typeface="Arial"/>
            </a:endParaRPr>
          </a:p>
        </p:txBody>
      </p:sp>
      <p:pic>
        <p:nvPicPr>
          <p:cNvPr id="454" name="Google Shape;454;p37"/>
          <p:cNvPicPr preferRelativeResize="0"/>
          <p:nvPr/>
        </p:nvPicPr>
        <p:blipFill rotWithShape="1">
          <a:blip r:embed="rId4">
            <a:alphaModFix/>
          </a:blip>
          <a:srcRect l="12393" r="1303"/>
          <a:stretch/>
        </p:blipFill>
        <p:spPr>
          <a:xfrm>
            <a:off x="556950" y="766725"/>
            <a:ext cx="3353474" cy="2605775"/>
          </a:xfrm>
          <a:prstGeom prst="rect">
            <a:avLst/>
          </a:prstGeom>
          <a:noFill/>
          <a:ln>
            <a:noFill/>
          </a:ln>
        </p:spPr>
      </p:pic>
      <p:sp>
        <p:nvSpPr>
          <p:cNvPr id="455" name="Google Shape;455;p37"/>
          <p:cNvSpPr txBox="1"/>
          <p:nvPr/>
        </p:nvSpPr>
        <p:spPr>
          <a:xfrm>
            <a:off x="519650" y="3546125"/>
            <a:ext cx="84342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rgbClr val="004B83"/>
                </a:solidFill>
                <a:latin typeface="Arial"/>
                <a:ea typeface="Arial"/>
                <a:cs typeface="Arial"/>
                <a:sym typeface="Arial"/>
              </a:rPr>
              <a:t>Lack of methods used for the analysis or the data to report “six oil seeps have been detected”.  What exactly do the terms “commercially sensitive” mean in this context? Sensitive for whom and for what? Why would Corridor disseminate the conclusions if commercially sensitive? Is it to convince governments, investors, and the public that there is a substantial hydrocarbon reserve at Old Harry? Or, even to minimize the impact of accidental spills by arguing that natural leaks already existed?</a:t>
            </a:r>
            <a:endParaRPr sz="1200" b="1" i="1" u="none" strike="noStrike" cap="none">
              <a:solidFill>
                <a:srgbClr val="004B83"/>
              </a:solidFill>
              <a:latin typeface="Arial"/>
              <a:ea typeface="Arial"/>
              <a:cs typeface="Arial"/>
              <a:sym typeface="Arial"/>
            </a:endParaRPr>
          </a:p>
        </p:txBody>
      </p:sp>
      <p:sp>
        <p:nvSpPr>
          <p:cNvPr id="456" name="Google Shape;456;p37"/>
          <p:cNvSpPr txBox="1"/>
          <p:nvPr/>
        </p:nvSpPr>
        <p:spPr>
          <a:xfrm>
            <a:off x="4233650" y="766725"/>
            <a:ext cx="4653600" cy="2555100"/>
          </a:xfrm>
          <a:prstGeom prst="rect">
            <a:avLst/>
          </a:pr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505050"/>
                </a:solidFill>
                <a:latin typeface="Montserrat"/>
                <a:ea typeface="Montserrat"/>
                <a:cs typeface="Montserrat"/>
                <a:sym typeface="Montserrat"/>
              </a:rPr>
              <a:t>We contacted </a:t>
            </a:r>
            <a:r>
              <a:rPr lang="en" sz="1100" b="1" i="0" u="none" strike="noStrike" cap="none">
                <a:solidFill>
                  <a:srgbClr val="505050"/>
                </a:solidFill>
                <a:latin typeface="Montserrat"/>
                <a:ea typeface="Montserrat"/>
                <a:cs typeface="Montserrat"/>
                <a:sym typeface="Montserrat"/>
              </a:rPr>
              <a:t>Corridor's management</a:t>
            </a:r>
            <a:r>
              <a:rPr lang="en" sz="1100" b="0" i="0" u="none" strike="noStrike" cap="none">
                <a:solidFill>
                  <a:srgbClr val="505050"/>
                </a:solidFill>
                <a:latin typeface="Montserrat"/>
                <a:ea typeface="Montserrat"/>
                <a:cs typeface="Montserrat"/>
                <a:sym typeface="Montserrat"/>
              </a:rPr>
              <a:t> to obtain more information on these </a:t>
            </a:r>
            <a:r>
              <a:rPr lang="en" sz="1100" b="1" i="0" u="none" strike="noStrike" cap="none">
                <a:solidFill>
                  <a:srgbClr val="505050"/>
                </a:solidFill>
                <a:latin typeface="Montserrat"/>
                <a:ea typeface="Montserrat"/>
                <a:cs typeface="Montserrat"/>
                <a:sym typeface="Montserrat"/>
              </a:rPr>
              <a:t>seeps</a:t>
            </a:r>
            <a:r>
              <a:rPr lang="en" sz="1100" b="0" i="0" u="none" strike="noStrike" cap="none">
                <a:solidFill>
                  <a:srgbClr val="505050"/>
                </a:solidFill>
                <a:latin typeface="Montserrat"/>
                <a:ea typeface="Montserrat"/>
                <a:cs typeface="Montserrat"/>
                <a:sym typeface="Montserrat"/>
              </a:rPr>
              <a:t>. We were informed that they were not allowed to disclose further details because they were constrained by an </a:t>
            </a:r>
            <a:r>
              <a:rPr lang="en" sz="1100" b="1" i="0" u="none" strike="noStrike" cap="none">
                <a:solidFill>
                  <a:srgbClr val="505050"/>
                </a:solidFill>
                <a:latin typeface="Montserrat"/>
                <a:ea typeface="Montserrat"/>
                <a:cs typeface="Montserrat"/>
                <a:sym typeface="Montserrat"/>
              </a:rPr>
              <a:t>exclusivity contract with Airbus Defence and Space Company</a:t>
            </a:r>
            <a:r>
              <a:rPr lang="en" sz="1100" b="0" i="0" u="none" strike="noStrike" cap="none">
                <a:solidFill>
                  <a:srgbClr val="505050"/>
                </a:solidFill>
                <a:latin typeface="Montserrat"/>
                <a:ea typeface="Montserrat"/>
                <a:cs typeface="Montserrat"/>
                <a:sym typeface="Montserrat"/>
              </a:rPr>
              <a:t> which produced the seeps analyses and sold them to Corridor. In fact, </a:t>
            </a:r>
            <a:r>
              <a:rPr lang="en" sz="1100" b="1" i="0" u="none" strike="noStrike" cap="none">
                <a:solidFill>
                  <a:srgbClr val="505050"/>
                </a:solidFill>
                <a:latin typeface="Montserrat"/>
                <a:ea typeface="Montserrat"/>
                <a:cs typeface="Montserrat"/>
                <a:sym typeface="Montserrat"/>
              </a:rPr>
              <a:t>Airbus produced the databases on hydrocarbon seeps in the Gulf as part of a contract granted by Nalcor, an independent provincial corporation with a statutory mandate as agent of the Newfoundland and Labrador provincial government </a:t>
            </a:r>
            <a:r>
              <a:rPr lang="en" sz="1100" b="0" i="0" u="none" strike="noStrike" cap="none">
                <a:solidFill>
                  <a:srgbClr val="505050"/>
                </a:solidFill>
                <a:latin typeface="Montserrat"/>
                <a:ea typeface="Montserrat"/>
                <a:cs typeface="Montserrat"/>
                <a:sym typeface="Montserrat"/>
              </a:rPr>
              <a:t>to invest in, engage in, and carry out activities in all areas of the energy sector in the province. We then contacted Airbus and were informed that the data in question were </a:t>
            </a:r>
            <a:r>
              <a:rPr lang="en" sz="1100" b="1" i="0" u="none" strike="noStrike" cap="none">
                <a:solidFill>
                  <a:srgbClr val="505050"/>
                </a:solidFill>
                <a:latin typeface="Montserrat"/>
                <a:ea typeface="Montserrat"/>
                <a:cs typeface="Montserrat"/>
                <a:sym typeface="Montserrat"/>
              </a:rPr>
              <a:t>“commercially sensitive” </a:t>
            </a:r>
            <a:r>
              <a:rPr lang="en" sz="1100" b="0" i="0" u="none" strike="noStrike" cap="none">
                <a:solidFill>
                  <a:srgbClr val="505050"/>
                </a:solidFill>
                <a:latin typeface="Montserrat"/>
                <a:ea typeface="Montserrat"/>
                <a:cs typeface="Montserrat"/>
                <a:sym typeface="Montserrat"/>
              </a:rPr>
              <a:t>and could not be publicly shared.</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2538</Words>
  <Application>Microsoft Macintosh PowerPoint</Application>
  <PresentationFormat>On-screen Show (16:9)</PresentationFormat>
  <Paragraphs>330</Paragraphs>
  <Slides>29</Slides>
  <Notes>29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Lobster</vt:lpstr>
      <vt:lpstr>Livvic Light</vt:lpstr>
      <vt:lpstr>Century Gothic</vt:lpstr>
      <vt:lpstr>Nunito Light</vt:lpstr>
      <vt:lpstr>Advent Pro SemiBold</vt:lpstr>
      <vt:lpstr>Fira Sans Extra Condensed Medium</vt:lpstr>
      <vt:lpstr>Avenir</vt:lpstr>
      <vt:lpstr>Calibri</vt:lpstr>
      <vt:lpstr>Nunito Sans</vt:lpstr>
      <vt:lpstr>Lato</vt:lpstr>
      <vt:lpstr>Arial</vt:lpstr>
      <vt:lpstr>Maven Pro</vt:lpstr>
      <vt:lpstr>Fira Sans Condensed Medium</vt:lpstr>
      <vt:lpstr>Montserrat</vt:lpstr>
      <vt:lpstr>Pacifico</vt:lpstr>
      <vt:lpstr>UC Santa Barbara Theme</vt:lpstr>
      <vt:lpstr>Sensitive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Endangered Species</vt:lpstr>
      <vt:lpstr>PowerPoint Presentation</vt:lpstr>
      <vt:lpstr>PowerPoint Presentation</vt:lpstr>
      <vt:lpstr>PowerPoint Presentation</vt:lpstr>
      <vt:lpstr>PowerPoint Presentation</vt:lpstr>
      <vt:lpstr>Redaction (Suppression)</vt:lpstr>
      <vt:lpstr>Other Recommended Measures</vt:lpstr>
      <vt:lpstr>NOT as anonymous as you think!</vt:lpstr>
      <vt:lpstr>PowerPoint Presentation</vt:lpstr>
      <vt:lpstr>k-Anonymity RISK ASSESSMENT AND MITIGATION  </vt:lpstr>
      <vt:lpstr>k-Anonymity Limitations </vt:lpstr>
      <vt:lpstr> l-Diversity  </vt:lpstr>
      <vt:lpstr> Knowledge Check   </vt:lpstr>
      <vt:lpstr> Knowledge Check   </vt:lpstr>
      <vt:lpstr>PowerPoint Presentation</vt:lpstr>
      <vt:lpstr>PowerPoint Presentation</vt:lpstr>
      <vt:lpstr>PowerPoint Presentation</vt:lpstr>
      <vt:lpstr>Closing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Renata Curty</cp:lastModifiedBy>
  <cp:revision>1</cp:revision>
  <dcterms:modified xsi:type="dcterms:W3CDTF">2025-05-27T15:26:26Z</dcterms:modified>
</cp:coreProperties>
</file>